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3F6813-4202-0929-D620-4F11BB7FBD96}" v="234" dt="2024-12-19T16:22:28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1FFFE-83F6-9EF8-CB9F-BB3A86897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75D53D-420A-7DE4-03B3-F7A5C52217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09755-017F-F14F-2CDB-143A623D8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FBE4FD-F112-6183-4E6F-822675D98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B061C-8705-4B82-6D8E-F859ABE1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2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7AF72-D15B-1AC8-B896-4BD57EF9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E2A16-7485-790F-F881-0DBA1791D2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D49F3-0564-8EB6-65EC-F60D8C0EA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42FAF-DAFB-C53B-9FC3-B058669C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05B9C-CDBC-DFCA-FB85-6B2EEBADB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7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A27023-5730-E823-63B1-FF6FA4EF8F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74A5DA-A6E5-261F-BC7B-9B011A8AF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9C55DD-2F52-712B-15F3-0B7A8BAD7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592DF-6273-4F90-6CEC-2F578DE03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EFD28-DB76-C982-EE52-6F031C82A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5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A63C4-EAEC-0BE8-23B4-A4A04369B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64FC5-6A67-5C25-6E62-110398D6C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D8347-635E-F8BB-A153-25013DAEC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BC841-A5F7-F7A2-2652-B2B66F53C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FDF9A-4CBF-B2C8-89CF-C1B38D72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7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D835E-AFD5-2608-2B75-0A1114EF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F64C93-782B-744C-9AD4-1FEF9587D5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63E65-19B2-7AD2-BFC3-A79EA9BB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48F10-59C4-7901-127F-A75AD3A2A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69256-485F-CC93-759D-0D8CD6A7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64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4E434-C48A-95EC-637C-DF71D66A2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5944D-6970-D232-8E89-11514D647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02F95-71E7-1EF0-23AC-3EC10A5BE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3B7E2-F342-599C-E298-5A971D79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647E0-8C08-D782-8782-FF575C38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BFF3C-A05D-B661-1594-DFE851F6D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9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CCDC-A7C1-E5EF-4BCA-9065EB577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A8DE0-619C-E462-AE1D-83D7FC0BE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681082-FA88-24CB-E31C-C2A5BB500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864969-FF49-797A-B6FC-0A827E90A2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798BA7-B194-0E0C-EA0B-3D7C00031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0F631D-A348-A949-6382-1F7DFC58D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243C43-0FAF-D2FE-CBE0-E8FF77CD2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C686D2-6426-5A6F-908F-EDCDFFE0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102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CCA20-E507-06C3-6F77-0E4FC8B9D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79C9C-95EF-2281-D4C8-044F3EA4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6388E5-F0C3-35DF-4FE0-18DC295E4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4652EA-14F4-F263-B2C8-DA283CCA8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654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21DF0B-7EC2-51B0-FC00-6F79D9A9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A5CC55-9F7B-EF09-E838-93310F8FA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C5AA9-3EB0-91CA-B43C-E87D8DEAB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444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1E533-F278-8065-812B-386A7E33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751675-5E7A-F429-303F-95756E18D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17830B-E1ED-EF86-18A4-6FE33BC545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D0C56C-9601-2E45-157E-C0E4166C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0FE22-B8F9-BF18-0425-3B3460AE3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7C733-8E31-12D4-AB08-3D228657C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9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69A29-1737-D294-794D-18B241C40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0D5605-8ED5-AD0F-43A7-5E2F5E90C9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B2B5C5-2497-8C3D-2976-71C63247F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493A5-54D6-5770-05F7-9F99385AF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40E34-E9D3-E663-94D2-472685E3A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3101AD-7888-A792-9DDA-5DFC8E2E7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74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16000"/>
                    </a14:imgEffect>
                    <a14:imgEffect>
                      <a14:colorTemperature colorTemp="6494"/>
                    </a14:imgEffect>
                    <a14:imgEffect>
                      <a14:saturation sat="80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D1F1D3-2002-43A9-1A8C-89BD66258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6AE02-0D57-7101-FD7F-09CEC9BD9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33D14-4242-A1A3-C4BD-A78F7C581E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ECA3D3-5BB3-43B0-82F8-B680ECE19B35}" type="datetimeFigureOut">
              <a:rPr lang="en-US" smtClean="0"/>
              <a:t>12/19/2024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A59800-408F-6E31-A33B-6A7393FF7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3EDE8-47DA-23FA-424F-DFB00E0F0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6D0FF-B5C9-451C-BA7C-48BF7196A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39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sdeans@k-state.edu" TargetMode="External"/><Relationship Id="rId5" Type="http://schemas.openxmlformats.org/officeDocument/2006/relationships/hyperlink" Target="tel:+17855326900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asdeans@k-state.edu" TargetMode="External"/><Relationship Id="rId5" Type="http://schemas.openxmlformats.org/officeDocument/2006/relationships/hyperlink" Target="tel:+17855326900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6000"/>
                    </a14:imgEffect>
                    <a14:imgEffect>
                      <a14:colorTemperature colorTemp="6494"/>
                    </a14:imgEffect>
                    <a14:imgEffect>
                      <a14:saturation sat="80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Box 372">
            <a:extLst>
              <a:ext uri="{FF2B5EF4-FFF2-40B4-BE49-F238E27FC236}">
                <a16:creationId xmlns:a16="http://schemas.microsoft.com/office/drawing/2014/main" id="{FA353CB6-2087-69ED-5E8F-381515E80DBF}"/>
              </a:ext>
            </a:extLst>
          </p:cNvPr>
          <p:cNvSpPr txBox="1"/>
          <p:nvPr/>
        </p:nvSpPr>
        <p:spPr>
          <a:xfrm>
            <a:off x="1193235" y="1250307"/>
            <a:ext cx="1010767" cy="60560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Assistant Dean for Infrastructure and Faculty Support</a:t>
            </a:r>
          </a:p>
          <a:p>
            <a:pPr algn="ctr"/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3F10AA-A8BD-D8ED-BA64-12D742352A05}"/>
              </a:ext>
            </a:extLst>
          </p:cNvPr>
          <p:cNvSpPr txBox="1"/>
          <p:nvPr/>
        </p:nvSpPr>
        <p:spPr>
          <a:xfrm>
            <a:off x="2059509" y="-22186"/>
            <a:ext cx="8245765" cy="461665"/>
          </a:xfrm>
          <a:prstGeom prst="rect">
            <a:avLst/>
          </a:prstGeom>
          <a:noFill/>
          <a:effectLst>
            <a:glow rad="139700">
              <a:srgbClr val="7030A0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/>
              <a:t>College of Arts and Science Organizational Chart</a:t>
            </a:r>
          </a:p>
        </p:txBody>
      </p:sp>
      <p:pic>
        <p:nvPicPr>
          <p:cNvPr id="5" name="Picture 4" descr="A black and purple sign&#10;&#10;Description automatically generated">
            <a:extLst>
              <a:ext uri="{FF2B5EF4-FFF2-40B4-BE49-F238E27FC236}">
                <a16:creationId xmlns:a16="http://schemas.microsoft.com/office/drawing/2014/main" id="{79DFAE2C-6D2B-8BEF-4BEC-6D97CB2F2B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37" y="88377"/>
            <a:ext cx="1821180" cy="43942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FC650A0-EEA2-4318-E076-6186A062069B}"/>
              </a:ext>
            </a:extLst>
          </p:cNvPr>
          <p:cNvSpPr txBox="1"/>
          <p:nvPr/>
        </p:nvSpPr>
        <p:spPr>
          <a:xfrm>
            <a:off x="5388776" y="481300"/>
            <a:ext cx="1662545" cy="49244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DEAN</a:t>
            </a:r>
          </a:p>
          <a:p>
            <a:pPr algn="ctr"/>
            <a:r>
              <a:rPr lang="en-US" sz="1400" b="1" dirty="0"/>
              <a:t>CHRIS CULBERTSON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30C1ED-E754-1BC1-A1F9-41705AF8F70E}"/>
              </a:ext>
            </a:extLst>
          </p:cNvPr>
          <p:cNvSpPr txBox="1"/>
          <p:nvPr/>
        </p:nvSpPr>
        <p:spPr>
          <a:xfrm>
            <a:off x="3449501" y="1259183"/>
            <a:ext cx="1183993" cy="64633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Associate Dean for Student Success &amp; Engagement</a:t>
            </a:r>
          </a:p>
          <a:p>
            <a:pPr algn="ctr"/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673404-921F-11B2-8A7E-9EDF51AB3894}"/>
              </a:ext>
            </a:extLst>
          </p:cNvPr>
          <p:cNvSpPr txBox="1"/>
          <p:nvPr/>
        </p:nvSpPr>
        <p:spPr>
          <a:xfrm>
            <a:off x="10315348" y="1231894"/>
            <a:ext cx="1317103" cy="46166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Budget Fiscal Officer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3077B30-D526-BDD0-BE89-8F01645AB025}"/>
              </a:ext>
            </a:extLst>
          </p:cNvPr>
          <p:cNvSpPr txBox="1"/>
          <p:nvPr/>
        </p:nvSpPr>
        <p:spPr>
          <a:xfrm>
            <a:off x="8830728" y="1258762"/>
            <a:ext cx="1377835" cy="73866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Associate Dean for Academic Affairs and Planning</a:t>
            </a:r>
          </a:p>
          <a:p>
            <a:pPr algn="ctr"/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681EA1-A983-D9B1-23AD-02262DAABE70}"/>
              </a:ext>
            </a:extLst>
          </p:cNvPr>
          <p:cNvSpPr txBox="1"/>
          <p:nvPr/>
        </p:nvSpPr>
        <p:spPr>
          <a:xfrm>
            <a:off x="7362953" y="1256494"/>
            <a:ext cx="1384838" cy="73866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Associate Dean for Research &amp; Graduate Studies</a:t>
            </a:r>
          </a:p>
          <a:p>
            <a:pPr algn="ctr"/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1C5C2D-A4FF-46E5-BCB3-0AB079E99B74}"/>
              </a:ext>
            </a:extLst>
          </p:cNvPr>
          <p:cNvSpPr txBox="1"/>
          <p:nvPr/>
        </p:nvSpPr>
        <p:spPr>
          <a:xfrm>
            <a:off x="5929584" y="1244146"/>
            <a:ext cx="1386296" cy="692497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Director of Communications and Marketing</a:t>
            </a:r>
          </a:p>
          <a:p>
            <a:pPr algn="ctr"/>
            <a:endParaRPr lang="en-US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EFA3FA-879D-658F-25C3-75F341A1C0A3}"/>
              </a:ext>
            </a:extLst>
          </p:cNvPr>
          <p:cNvSpPr txBox="1"/>
          <p:nvPr/>
        </p:nvSpPr>
        <p:spPr>
          <a:xfrm>
            <a:off x="2289009" y="1250307"/>
            <a:ext cx="1086843" cy="76944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Assistant Dean for Diversity, Recruitment and Retention</a:t>
            </a:r>
          </a:p>
          <a:p>
            <a:pPr algn="ctr"/>
            <a:endParaRPr 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3D632E4-F0A3-8BD5-7BAC-243EE060F2DB}"/>
              </a:ext>
            </a:extLst>
          </p:cNvPr>
          <p:cNvSpPr txBox="1"/>
          <p:nvPr/>
        </p:nvSpPr>
        <p:spPr>
          <a:xfrm>
            <a:off x="10533059" y="2237429"/>
            <a:ext cx="1101825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HR Representative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C9969A1-9291-BCC5-8D68-8CDA295414AD}"/>
              </a:ext>
            </a:extLst>
          </p:cNvPr>
          <p:cNvSpPr txBox="1"/>
          <p:nvPr/>
        </p:nvSpPr>
        <p:spPr>
          <a:xfrm>
            <a:off x="10553742" y="1870708"/>
            <a:ext cx="106152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HR Analyst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4E1016B-465F-5A0C-0B77-0DCD18C38FCC}"/>
              </a:ext>
            </a:extLst>
          </p:cNvPr>
          <p:cNvSpPr txBox="1"/>
          <p:nvPr/>
        </p:nvSpPr>
        <p:spPr>
          <a:xfrm>
            <a:off x="10792185" y="5570805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5893028-767B-AE7A-70AD-D7523347BB7E}"/>
              </a:ext>
            </a:extLst>
          </p:cNvPr>
          <p:cNvSpPr txBox="1"/>
          <p:nvPr/>
        </p:nvSpPr>
        <p:spPr>
          <a:xfrm>
            <a:off x="10598760" y="4106108"/>
            <a:ext cx="122354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 II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24440A5-B4AB-E40A-DE0B-476821811F4A}"/>
              </a:ext>
            </a:extLst>
          </p:cNvPr>
          <p:cNvSpPr txBox="1"/>
          <p:nvPr/>
        </p:nvSpPr>
        <p:spPr>
          <a:xfrm>
            <a:off x="10580475" y="3372994"/>
            <a:ext cx="1174099" cy="21761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HR Analyst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A73767-9A7E-FFBC-16D3-8295D81D8F68}"/>
              </a:ext>
            </a:extLst>
          </p:cNvPr>
          <p:cNvSpPr txBox="1"/>
          <p:nvPr/>
        </p:nvSpPr>
        <p:spPr>
          <a:xfrm>
            <a:off x="10544028" y="2978383"/>
            <a:ext cx="148442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Budget Fiscal Coordinator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190C7C-09AF-D36D-F930-514C53939A28}"/>
              </a:ext>
            </a:extLst>
          </p:cNvPr>
          <p:cNvSpPr txBox="1"/>
          <p:nvPr/>
        </p:nvSpPr>
        <p:spPr>
          <a:xfrm>
            <a:off x="10553742" y="2618695"/>
            <a:ext cx="1111319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Business Officer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A791C73-B64B-58F3-2BE3-E0376DD6CC82}"/>
              </a:ext>
            </a:extLst>
          </p:cNvPr>
          <p:cNvSpPr txBox="1"/>
          <p:nvPr/>
        </p:nvSpPr>
        <p:spPr>
          <a:xfrm>
            <a:off x="4010704" y="2292107"/>
            <a:ext cx="1101475" cy="20005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700"/>
              <a:t>Recruitment Coordinator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6A8CC93-62D4-A0B4-4F60-7FED6758B510}"/>
              </a:ext>
            </a:extLst>
          </p:cNvPr>
          <p:cNvSpPr txBox="1"/>
          <p:nvPr/>
        </p:nvSpPr>
        <p:spPr>
          <a:xfrm>
            <a:off x="3546807" y="2619944"/>
            <a:ext cx="136643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Asst Director II, Interdisciplinary Services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C106E3D-19CF-627D-88BB-96B88EBB0492}"/>
              </a:ext>
            </a:extLst>
          </p:cNvPr>
          <p:cNvSpPr txBox="1"/>
          <p:nvPr/>
        </p:nvSpPr>
        <p:spPr>
          <a:xfrm>
            <a:off x="3553325" y="3624238"/>
            <a:ext cx="122903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College Orientation Coordinator</a:t>
            </a:r>
            <a:endParaRPr lang="en-US" sz="800" dirty="0">
              <a:ea typeface="Calibri"/>
              <a:cs typeface="Calibri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40C8338-327D-AE61-87A6-AD117EEAC527}"/>
              </a:ext>
            </a:extLst>
          </p:cNvPr>
          <p:cNvSpPr txBox="1"/>
          <p:nvPr/>
        </p:nvSpPr>
        <p:spPr>
          <a:xfrm>
            <a:off x="3079258" y="6001502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Student Services Assistant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B05638E-2CB0-381E-6023-20605A263602}"/>
              </a:ext>
            </a:extLst>
          </p:cNvPr>
          <p:cNvSpPr txBox="1"/>
          <p:nvPr/>
        </p:nvSpPr>
        <p:spPr>
          <a:xfrm>
            <a:off x="3079258" y="5623342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Student Services Assistant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0498C75-F974-9E5F-7068-319A444A08CA}"/>
              </a:ext>
            </a:extLst>
          </p:cNvPr>
          <p:cNvSpPr txBox="1"/>
          <p:nvPr/>
        </p:nvSpPr>
        <p:spPr>
          <a:xfrm>
            <a:off x="3511476" y="5162656"/>
            <a:ext cx="121551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Asst Director I of Student Services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A4C0C51-114A-B2BE-B208-BF15D8C90472}"/>
              </a:ext>
            </a:extLst>
          </p:cNvPr>
          <p:cNvSpPr txBox="1"/>
          <p:nvPr/>
        </p:nvSpPr>
        <p:spPr>
          <a:xfrm>
            <a:off x="3546807" y="3139882"/>
            <a:ext cx="123555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Advising Practices Administrator 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2B332D0-8D09-0905-C924-C8D854B640C3}"/>
              </a:ext>
            </a:extLst>
          </p:cNvPr>
          <p:cNvSpPr txBox="1"/>
          <p:nvPr/>
        </p:nvSpPr>
        <p:spPr>
          <a:xfrm>
            <a:off x="3534486" y="4782479"/>
            <a:ext cx="120812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Academic Advisor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76707037-DB7B-B9EA-85F0-C751E8DE2158}"/>
              </a:ext>
            </a:extLst>
          </p:cNvPr>
          <p:cNvSpPr txBox="1"/>
          <p:nvPr/>
        </p:nvSpPr>
        <p:spPr>
          <a:xfrm>
            <a:off x="3546807" y="4439536"/>
            <a:ext cx="1195803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Academic Advisor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3D1F32B-BD36-4720-43A8-5EB789B3DE54}"/>
              </a:ext>
            </a:extLst>
          </p:cNvPr>
          <p:cNvSpPr txBox="1"/>
          <p:nvPr/>
        </p:nvSpPr>
        <p:spPr>
          <a:xfrm>
            <a:off x="3544937" y="4107978"/>
            <a:ext cx="1195803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Academic Advisor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2EA7DC7-57CE-7227-14B5-E0EED744D9FE}"/>
              </a:ext>
            </a:extLst>
          </p:cNvPr>
          <p:cNvSpPr txBox="1"/>
          <p:nvPr/>
        </p:nvSpPr>
        <p:spPr>
          <a:xfrm>
            <a:off x="3714591" y="1961725"/>
            <a:ext cx="117223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Director of Recruitment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8890E709-8750-A77C-4FAE-185D4E99D058}"/>
              </a:ext>
            </a:extLst>
          </p:cNvPr>
          <p:cNvSpPr txBox="1"/>
          <p:nvPr/>
        </p:nvSpPr>
        <p:spPr>
          <a:xfrm>
            <a:off x="10792185" y="5133742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D143870-A19A-9885-9B2B-CB7C65FA0CC2}"/>
              </a:ext>
            </a:extLst>
          </p:cNvPr>
          <p:cNvSpPr txBox="1"/>
          <p:nvPr/>
        </p:nvSpPr>
        <p:spPr>
          <a:xfrm>
            <a:off x="10823958" y="6403670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0C9252F2-EBD0-02E7-D286-C600F2BDF0B8}"/>
              </a:ext>
            </a:extLst>
          </p:cNvPr>
          <p:cNvSpPr txBox="1"/>
          <p:nvPr/>
        </p:nvSpPr>
        <p:spPr>
          <a:xfrm>
            <a:off x="10802144" y="6001502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56D29D7-CBA9-D454-A842-7EC53A3EF189}"/>
              </a:ext>
            </a:extLst>
          </p:cNvPr>
          <p:cNvSpPr txBox="1"/>
          <p:nvPr/>
        </p:nvSpPr>
        <p:spPr>
          <a:xfrm>
            <a:off x="6394082" y="2114219"/>
            <a:ext cx="1022905" cy="21845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Event Coordinator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59DD48F1-D0FF-0F61-4D7E-23FF3AEDFCBE}"/>
              </a:ext>
            </a:extLst>
          </p:cNvPr>
          <p:cNvSpPr txBox="1"/>
          <p:nvPr/>
        </p:nvSpPr>
        <p:spPr>
          <a:xfrm>
            <a:off x="7682228" y="2007040"/>
            <a:ext cx="1075517" cy="46166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Grant Specialist and ADR Assistant</a:t>
            </a:r>
          </a:p>
          <a:p>
            <a:pPr algn="ctr"/>
            <a:endParaRPr lang="en-US" sz="800" dirty="0"/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61C5BA5-AAD8-F6E8-7F6B-47346E2ED2F0}"/>
              </a:ext>
            </a:extLst>
          </p:cNvPr>
          <p:cNvSpPr txBox="1"/>
          <p:nvPr/>
        </p:nvSpPr>
        <p:spPr>
          <a:xfrm>
            <a:off x="9188166" y="2065213"/>
            <a:ext cx="1008728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Office Specialist IV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A3E727A-67A6-C070-B734-FE9103CBC0DE}"/>
              </a:ext>
            </a:extLst>
          </p:cNvPr>
          <p:cNvSpPr txBox="1"/>
          <p:nvPr/>
        </p:nvSpPr>
        <p:spPr>
          <a:xfrm>
            <a:off x="9144835" y="2505303"/>
            <a:ext cx="117722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Manager Course Development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6572DED-F209-06BA-0FA5-4C2DB95BCCAD}"/>
              </a:ext>
            </a:extLst>
          </p:cNvPr>
          <p:cNvSpPr txBox="1"/>
          <p:nvPr/>
        </p:nvSpPr>
        <p:spPr>
          <a:xfrm>
            <a:off x="9190101" y="3076746"/>
            <a:ext cx="1021885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Manager Curriculum Integrity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B907CCF-5EC0-C66D-8E01-B9EDEEC15943}"/>
              </a:ext>
            </a:extLst>
          </p:cNvPr>
          <p:cNvSpPr txBox="1"/>
          <p:nvPr/>
        </p:nvSpPr>
        <p:spPr>
          <a:xfrm>
            <a:off x="9197610" y="4108238"/>
            <a:ext cx="102188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Instructional Designer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E60FFD8-64F1-AD08-163E-85D4474014A3}"/>
              </a:ext>
            </a:extLst>
          </p:cNvPr>
          <p:cNvSpPr txBox="1"/>
          <p:nvPr/>
        </p:nvSpPr>
        <p:spPr>
          <a:xfrm>
            <a:off x="42104" y="1261523"/>
            <a:ext cx="1102700" cy="55399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Environmental Science Program Coordinator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532099D7-8733-3FA2-8F61-F8153D840AA1}"/>
              </a:ext>
            </a:extLst>
          </p:cNvPr>
          <p:cNvSpPr txBox="1"/>
          <p:nvPr/>
        </p:nvSpPr>
        <p:spPr>
          <a:xfrm>
            <a:off x="3965469" y="484536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Executive Assistant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27265B7-664C-E99C-4810-8EF545C55487}"/>
              </a:ext>
            </a:extLst>
          </p:cNvPr>
          <p:cNvSpPr txBox="1"/>
          <p:nvPr/>
        </p:nvSpPr>
        <p:spPr>
          <a:xfrm>
            <a:off x="9930368" y="88377"/>
            <a:ext cx="239221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Updated December 19, 2024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B8A483AF-A78C-DD91-B6A4-3685850280C4}"/>
              </a:ext>
            </a:extLst>
          </p:cNvPr>
          <p:cNvSpPr txBox="1"/>
          <p:nvPr/>
        </p:nvSpPr>
        <p:spPr>
          <a:xfrm>
            <a:off x="10792185" y="2050941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ALLISON OBERLE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27A13848-D119-B287-37E5-CACA337FAA49}"/>
              </a:ext>
            </a:extLst>
          </p:cNvPr>
          <p:cNvSpPr txBox="1"/>
          <p:nvPr/>
        </p:nvSpPr>
        <p:spPr>
          <a:xfrm>
            <a:off x="10823958" y="2415234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DEDRA SCHWEIR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C2CEBB4D-6B4F-1B92-BA27-81308430329E}"/>
              </a:ext>
            </a:extLst>
          </p:cNvPr>
          <p:cNvSpPr txBox="1"/>
          <p:nvPr/>
        </p:nvSpPr>
        <p:spPr>
          <a:xfrm>
            <a:off x="10832864" y="280757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KACI SMITH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C446B42-9602-B8EF-D020-914891DBD49B}"/>
              </a:ext>
            </a:extLst>
          </p:cNvPr>
          <p:cNvSpPr txBox="1"/>
          <p:nvPr/>
        </p:nvSpPr>
        <p:spPr>
          <a:xfrm>
            <a:off x="10851313" y="317853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COTY GILMAN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450D89B-1970-2845-27A9-3F08E21FF9EE}"/>
              </a:ext>
            </a:extLst>
          </p:cNvPr>
          <p:cNvSpPr txBox="1"/>
          <p:nvPr/>
        </p:nvSpPr>
        <p:spPr>
          <a:xfrm>
            <a:off x="10865995" y="3544812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ANGEL GEORGE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EE7DB3AF-8549-9603-C598-2D5D3E40880F}"/>
              </a:ext>
            </a:extLst>
          </p:cNvPr>
          <p:cNvSpPr txBox="1"/>
          <p:nvPr/>
        </p:nvSpPr>
        <p:spPr>
          <a:xfrm>
            <a:off x="10869246" y="427878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EVE WILSON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1BDE9BE2-7C5A-2A0F-A1B9-0984B9ECB540}"/>
              </a:ext>
            </a:extLst>
          </p:cNvPr>
          <p:cNvSpPr txBox="1"/>
          <p:nvPr/>
        </p:nvSpPr>
        <p:spPr>
          <a:xfrm>
            <a:off x="10898903" y="574098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JESSICA LU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A2E6FECF-DF42-BC85-3F46-446842AEF76D}"/>
              </a:ext>
            </a:extLst>
          </p:cNvPr>
          <p:cNvSpPr txBox="1"/>
          <p:nvPr/>
        </p:nvSpPr>
        <p:spPr>
          <a:xfrm>
            <a:off x="10915149" y="6171561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ERIN LACEY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73259B9E-6205-9727-66BF-3D0BE5049F65}"/>
              </a:ext>
            </a:extLst>
          </p:cNvPr>
          <p:cNvSpPr txBox="1"/>
          <p:nvPr/>
        </p:nvSpPr>
        <p:spPr>
          <a:xfrm>
            <a:off x="10945423" y="6579310"/>
            <a:ext cx="1143706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SAMANTHA CAMPBELL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C9B274FE-9854-75EF-BE28-49E551E60D31}"/>
              </a:ext>
            </a:extLst>
          </p:cNvPr>
          <p:cNvSpPr txBox="1"/>
          <p:nvPr/>
        </p:nvSpPr>
        <p:spPr>
          <a:xfrm>
            <a:off x="10856823" y="5299564"/>
            <a:ext cx="1043762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KATHY ZIMMERMAN</a:t>
            </a: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66D18118-B796-B6B6-9BC7-6973A1003653}"/>
              </a:ext>
            </a:extLst>
          </p:cNvPr>
          <p:cNvSpPr txBox="1"/>
          <p:nvPr/>
        </p:nvSpPr>
        <p:spPr>
          <a:xfrm>
            <a:off x="6526787" y="2276718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KATIE MESSERLA</a:t>
            </a: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232A7CA-D6A1-FA8D-7A44-5687E5819834}"/>
              </a:ext>
            </a:extLst>
          </p:cNvPr>
          <p:cNvSpPr txBox="1"/>
          <p:nvPr/>
        </p:nvSpPr>
        <p:spPr>
          <a:xfrm>
            <a:off x="7849151" y="2308017"/>
            <a:ext cx="1037891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LAURA HOHENBARY</a:t>
            </a:r>
          </a:p>
        </p:txBody>
      </p:sp>
      <p:sp>
        <p:nvSpPr>
          <p:cNvPr id="168" name="TextBox 167">
            <a:extLst>
              <a:ext uri="{FF2B5EF4-FFF2-40B4-BE49-F238E27FC236}">
                <a16:creationId xmlns:a16="http://schemas.microsoft.com/office/drawing/2014/main" id="{B7131555-16FB-D6C2-8B69-8A5FD4D7F105}"/>
              </a:ext>
            </a:extLst>
          </p:cNvPr>
          <p:cNvSpPr txBox="1"/>
          <p:nvPr/>
        </p:nvSpPr>
        <p:spPr>
          <a:xfrm>
            <a:off x="3902916" y="2123040"/>
            <a:ext cx="930544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ZAC MALCOLM</a:t>
            </a:r>
          </a:p>
        </p:txBody>
      </p:sp>
      <p:sp>
        <p:nvSpPr>
          <p:cNvPr id="169" name="TextBox 168">
            <a:extLst>
              <a:ext uri="{FF2B5EF4-FFF2-40B4-BE49-F238E27FC236}">
                <a16:creationId xmlns:a16="http://schemas.microsoft.com/office/drawing/2014/main" id="{9AD9A1BB-EA7D-1097-7B14-861883AD7C3C}"/>
              </a:ext>
            </a:extLst>
          </p:cNvPr>
          <p:cNvSpPr txBox="1"/>
          <p:nvPr/>
        </p:nvSpPr>
        <p:spPr>
          <a:xfrm>
            <a:off x="4357086" y="244825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PAIGE ALTWEGG</a:t>
            </a:r>
          </a:p>
        </p:txBody>
      </p:sp>
      <p:sp>
        <p:nvSpPr>
          <p:cNvPr id="182" name="TextBox 181">
            <a:extLst>
              <a:ext uri="{FF2B5EF4-FFF2-40B4-BE49-F238E27FC236}">
                <a16:creationId xmlns:a16="http://schemas.microsoft.com/office/drawing/2014/main" id="{96EEBDD3-AC15-E029-72EF-29A171D463B7}"/>
              </a:ext>
            </a:extLst>
          </p:cNvPr>
          <p:cNvSpPr txBox="1"/>
          <p:nvPr/>
        </p:nvSpPr>
        <p:spPr>
          <a:xfrm>
            <a:off x="9317463" y="2259727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STACY VARS</a:t>
            </a:r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F04A1F09-A746-CF22-E5C6-84C3FA38D7FB}"/>
              </a:ext>
            </a:extLst>
          </p:cNvPr>
          <p:cNvSpPr txBox="1"/>
          <p:nvPr/>
        </p:nvSpPr>
        <p:spPr>
          <a:xfrm>
            <a:off x="9275655" y="2805726"/>
            <a:ext cx="95529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BECKY O’DONNELL</a:t>
            </a:r>
          </a:p>
        </p:txBody>
      </p:sp>
      <p:sp>
        <p:nvSpPr>
          <p:cNvPr id="184" name="TextBox 183">
            <a:extLst>
              <a:ext uri="{FF2B5EF4-FFF2-40B4-BE49-F238E27FC236}">
                <a16:creationId xmlns:a16="http://schemas.microsoft.com/office/drawing/2014/main" id="{A7E5DE4D-11C8-5EDF-F4A9-9B5058337894}"/>
              </a:ext>
            </a:extLst>
          </p:cNvPr>
          <p:cNvSpPr txBox="1"/>
          <p:nvPr/>
        </p:nvSpPr>
        <p:spPr>
          <a:xfrm>
            <a:off x="9337866" y="3361115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SONYA BAKER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0E2747DB-3011-8DB1-D480-48D3F688FC6F}"/>
              </a:ext>
            </a:extLst>
          </p:cNvPr>
          <p:cNvSpPr txBox="1"/>
          <p:nvPr/>
        </p:nvSpPr>
        <p:spPr>
          <a:xfrm>
            <a:off x="9333056" y="440355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DEBORAH GOINS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11EC0D63-0DF9-3AC2-933E-99E98DE21DC0}"/>
              </a:ext>
            </a:extLst>
          </p:cNvPr>
          <p:cNvSpPr txBox="1"/>
          <p:nvPr/>
        </p:nvSpPr>
        <p:spPr>
          <a:xfrm>
            <a:off x="3954922" y="426571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ARYN HOPSON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36120453-702C-BCF1-D591-E297AA4355E9}"/>
              </a:ext>
            </a:extLst>
          </p:cNvPr>
          <p:cNvSpPr txBox="1"/>
          <p:nvPr/>
        </p:nvSpPr>
        <p:spPr>
          <a:xfrm>
            <a:off x="3967244" y="390990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EMILY MANN</a:t>
            </a:r>
          </a:p>
        </p:txBody>
      </p:sp>
      <p:sp>
        <p:nvSpPr>
          <p:cNvPr id="190" name="TextBox 189">
            <a:extLst>
              <a:ext uri="{FF2B5EF4-FFF2-40B4-BE49-F238E27FC236}">
                <a16:creationId xmlns:a16="http://schemas.microsoft.com/office/drawing/2014/main" id="{3BEB93D7-62C9-BF58-3BF9-37CBCE2E3595}"/>
              </a:ext>
            </a:extLst>
          </p:cNvPr>
          <p:cNvSpPr txBox="1"/>
          <p:nvPr/>
        </p:nvSpPr>
        <p:spPr>
          <a:xfrm>
            <a:off x="3943973" y="344764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ELLI ARCHER</a:t>
            </a:r>
          </a:p>
        </p:txBody>
      </p:sp>
      <p:sp>
        <p:nvSpPr>
          <p:cNvPr id="192" name="TextBox 191">
            <a:extLst>
              <a:ext uri="{FF2B5EF4-FFF2-40B4-BE49-F238E27FC236}">
                <a16:creationId xmlns:a16="http://schemas.microsoft.com/office/drawing/2014/main" id="{630B7BFD-3134-D014-E0D1-F822AD8DE986}"/>
              </a:ext>
            </a:extLst>
          </p:cNvPr>
          <p:cNvSpPr txBox="1"/>
          <p:nvPr/>
        </p:nvSpPr>
        <p:spPr>
          <a:xfrm>
            <a:off x="3679684" y="6173942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TY RATZLAFF</a:t>
            </a: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DE85605E-C53F-DFE0-C01E-CCB4CC0E9D47}"/>
              </a:ext>
            </a:extLst>
          </p:cNvPr>
          <p:cNvSpPr txBox="1"/>
          <p:nvPr/>
        </p:nvSpPr>
        <p:spPr>
          <a:xfrm>
            <a:off x="3977573" y="5464321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LORI LAVEZZI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46D659DF-036E-52BA-82C9-1F9AE34876A2}"/>
              </a:ext>
            </a:extLst>
          </p:cNvPr>
          <p:cNvSpPr txBox="1"/>
          <p:nvPr/>
        </p:nvSpPr>
        <p:spPr>
          <a:xfrm>
            <a:off x="3920007" y="4963478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CHRISTIA STEIN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B79D178E-0823-1DF2-0F73-610A4EE72C45}"/>
              </a:ext>
            </a:extLst>
          </p:cNvPr>
          <p:cNvSpPr txBox="1"/>
          <p:nvPr/>
        </p:nvSpPr>
        <p:spPr>
          <a:xfrm>
            <a:off x="3946374" y="4602372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CHRISSIE PATRY</a:t>
            </a:r>
          </a:p>
        </p:txBody>
      </p:sp>
      <p:sp>
        <p:nvSpPr>
          <p:cNvPr id="196" name="TextBox 195">
            <a:extLst>
              <a:ext uri="{FF2B5EF4-FFF2-40B4-BE49-F238E27FC236}">
                <a16:creationId xmlns:a16="http://schemas.microsoft.com/office/drawing/2014/main" id="{CAC82140-49FA-B7ED-463A-05855BC9231C}"/>
              </a:ext>
            </a:extLst>
          </p:cNvPr>
          <p:cNvSpPr txBox="1"/>
          <p:nvPr/>
        </p:nvSpPr>
        <p:spPr>
          <a:xfrm>
            <a:off x="3680544" y="5799214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FRANK BAILEY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DF726BBA-5718-78EE-3517-9C2722ABA9FD}"/>
              </a:ext>
            </a:extLst>
          </p:cNvPr>
          <p:cNvSpPr txBox="1"/>
          <p:nvPr/>
        </p:nvSpPr>
        <p:spPr>
          <a:xfrm>
            <a:off x="257574" y="1748403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CHLOE WALLACE</a:t>
            </a:r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EC91C3C-E873-8DB9-F55D-DAAD2EAB1F3A}"/>
              </a:ext>
            </a:extLst>
          </p:cNvPr>
          <p:cNvSpPr txBox="1"/>
          <p:nvPr/>
        </p:nvSpPr>
        <p:spPr>
          <a:xfrm>
            <a:off x="4255687" y="649599"/>
            <a:ext cx="1108676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CARMEN THURLOW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3A47BBB-9FB6-422B-77D9-6A011937CBC9}"/>
              </a:ext>
            </a:extLst>
          </p:cNvPr>
          <p:cNvSpPr txBox="1"/>
          <p:nvPr/>
        </p:nvSpPr>
        <p:spPr>
          <a:xfrm>
            <a:off x="10650933" y="1640466"/>
            <a:ext cx="1113413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CATHERINE HARRIS</a:t>
            </a:r>
          </a:p>
        </p:txBody>
      </p:sp>
      <p:sp>
        <p:nvSpPr>
          <p:cNvPr id="335" name="TextBox 334">
            <a:extLst>
              <a:ext uri="{FF2B5EF4-FFF2-40B4-BE49-F238E27FC236}">
                <a16:creationId xmlns:a16="http://schemas.microsoft.com/office/drawing/2014/main" id="{DD1F8452-6AF4-379D-EF10-2AB67787C8CB}"/>
              </a:ext>
            </a:extLst>
          </p:cNvPr>
          <p:cNvSpPr txBox="1"/>
          <p:nvPr/>
        </p:nvSpPr>
        <p:spPr>
          <a:xfrm>
            <a:off x="9119123" y="1817085"/>
            <a:ext cx="1113413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SCOTT TANONA</a:t>
            </a:r>
          </a:p>
        </p:txBody>
      </p:sp>
      <p:sp>
        <p:nvSpPr>
          <p:cNvPr id="336" name="TextBox 335">
            <a:extLst>
              <a:ext uri="{FF2B5EF4-FFF2-40B4-BE49-F238E27FC236}">
                <a16:creationId xmlns:a16="http://schemas.microsoft.com/office/drawing/2014/main" id="{B26558C9-8C24-538D-E20F-263991A9AC3B}"/>
              </a:ext>
            </a:extLst>
          </p:cNvPr>
          <p:cNvSpPr txBox="1"/>
          <p:nvPr/>
        </p:nvSpPr>
        <p:spPr>
          <a:xfrm>
            <a:off x="7711776" y="1787730"/>
            <a:ext cx="1113413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MARY CAIN</a:t>
            </a:r>
          </a:p>
        </p:txBody>
      </p:sp>
      <p:sp>
        <p:nvSpPr>
          <p:cNvPr id="337" name="TextBox 336">
            <a:extLst>
              <a:ext uri="{FF2B5EF4-FFF2-40B4-BE49-F238E27FC236}">
                <a16:creationId xmlns:a16="http://schemas.microsoft.com/office/drawing/2014/main" id="{8F9AD31E-DBF4-5C0C-2389-AEC348AD3498}"/>
              </a:ext>
            </a:extLst>
          </p:cNvPr>
          <p:cNvSpPr txBox="1"/>
          <p:nvPr/>
        </p:nvSpPr>
        <p:spPr>
          <a:xfrm>
            <a:off x="6336088" y="1810554"/>
            <a:ext cx="973954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MARCIA LOCKE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37CD883E-DF94-D551-D58B-B2A8297C9D85}"/>
              </a:ext>
            </a:extLst>
          </p:cNvPr>
          <p:cNvSpPr txBox="1"/>
          <p:nvPr/>
        </p:nvSpPr>
        <p:spPr>
          <a:xfrm>
            <a:off x="3637117" y="1775350"/>
            <a:ext cx="991652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cs typeface="Calibri"/>
              </a:rPr>
              <a:t>CHRISTIE LAUNIUS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4B2A4403-8ED2-D2CE-932B-C831BE57D9AE}"/>
              </a:ext>
            </a:extLst>
          </p:cNvPr>
          <p:cNvSpPr txBox="1"/>
          <p:nvPr/>
        </p:nvSpPr>
        <p:spPr>
          <a:xfrm>
            <a:off x="2369452" y="1817085"/>
            <a:ext cx="1016016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KIMATHI CHOMA</a:t>
            </a:r>
          </a:p>
        </p:txBody>
      </p:sp>
      <p:sp>
        <p:nvSpPr>
          <p:cNvPr id="370" name="TextBox 369">
            <a:extLst>
              <a:ext uri="{FF2B5EF4-FFF2-40B4-BE49-F238E27FC236}">
                <a16:creationId xmlns:a16="http://schemas.microsoft.com/office/drawing/2014/main" id="{7D1CF72A-6291-B0F8-1E0F-DE9E03B50F4E}"/>
              </a:ext>
            </a:extLst>
          </p:cNvPr>
          <p:cNvSpPr txBox="1"/>
          <p:nvPr/>
        </p:nvSpPr>
        <p:spPr>
          <a:xfrm>
            <a:off x="3902916" y="2948994"/>
            <a:ext cx="1021842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KAELA URQUHART</a:t>
            </a:r>
          </a:p>
        </p:txBody>
      </p:sp>
      <p:sp>
        <p:nvSpPr>
          <p:cNvPr id="371" name="TextBox 370">
            <a:extLst>
              <a:ext uri="{FF2B5EF4-FFF2-40B4-BE49-F238E27FC236}">
                <a16:creationId xmlns:a16="http://schemas.microsoft.com/office/drawing/2014/main" id="{E64D0DE5-E465-FFDB-740E-75DA5284D02C}"/>
              </a:ext>
            </a:extLst>
          </p:cNvPr>
          <p:cNvSpPr txBox="1"/>
          <p:nvPr/>
        </p:nvSpPr>
        <p:spPr>
          <a:xfrm>
            <a:off x="1302840" y="1750742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BENJAMIN STARK</a:t>
            </a:r>
          </a:p>
        </p:txBody>
      </p: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DA431399-7A92-062D-361E-C891D1556280}"/>
              </a:ext>
            </a:extLst>
          </p:cNvPr>
          <p:cNvCxnSpPr>
            <a:cxnSpLocks/>
            <a:stCxn id="81" idx="0"/>
            <a:endCxn id="81" idx="0"/>
          </p:cNvCxnSpPr>
          <p:nvPr/>
        </p:nvCxnSpPr>
        <p:spPr>
          <a:xfrm>
            <a:off x="593454" y="1261523"/>
            <a:ext cx="0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881B589-1ECC-F7B2-78B8-6E7FBA6D37E1}"/>
              </a:ext>
            </a:extLst>
          </p:cNvPr>
          <p:cNvSpPr txBox="1"/>
          <p:nvPr/>
        </p:nvSpPr>
        <p:spPr>
          <a:xfrm>
            <a:off x="9209068" y="3648189"/>
            <a:ext cx="1021886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Degree Analyst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3A2879C2-D653-89AE-7F7A-EDF969C45156}"/>
              </a:ext>
            </a:extLst>
          </p:cNvPr>
          <p:cNvSpPr txBox="1"/>
          <p:nvPr/>
        </p:nvSpPr>
        <p:spPr>
          <a:xfrm>
            <a:off x="9337866" y="3827818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JAMI HARRISON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9CA1DE8-59E9-9E38-42DB-674325347092}"/>
              </a:ext>
            </a:extLst>
          </p:cNvPr>
          <p:cNvSpPr txBox="1"/>
          <p:nvPr/>
        </p:nvSpPr>
        <p:spPr>
          <a:xfrm>
            <a:off x="4691074" y="1263283"/>
            <a:ext cx="1204218" cy="64633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Department Heads</a:t>
            </a:r>
          </a:p>
          <a:p>
            <a:pPr algn="ctr"/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823691E-580A-5DA8-19FF-96A2129E452F}"/>
              </a:ext>
            </a:extLst>
          </p:cNvPr>
          <p:cNvSpPr txBox="1"/>
          <p:nvPr/>
        </p:nvSpPr>
        <p:spPr>
          <a:xfrm>
            <a:off x="6881735" y="38055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BA0141D-9B50-4969-8627-643EA91E36EF}"/>
              </a:ext>
            </a:extLst>
          </p:cNvPr>
          <p:cNvSpPr txBox="1"/>
          <p:nvPr/>
        </p:nvSpPr>
        <p:spPr>
          <a:xfrm>
            <a:off x="7034135" y="39579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FC53E9-AD3E-EAF3-3722-35013C285BC7}"/>
              </a:ext>
            </a:extLst>
          </p:cNvPr>
          <p:cNvSpPr txBox="1"/>
          <p:nvPr/>
        </p:nvSpPr>
        <p:spPr>
          <a:xfrm>
            <a:off x="7186535" y="41103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E1B56C-D1E6-3016-9349-C12FC2CAB69F}"/>
              </a:ext>
            </a:extLst>
          </p:cNvPr>
          <p:cNvSpPr txBox="1"/>
          <p:nvPr/>
        </p:nvSpPr>
        <p:spPr>
          <a:xfrm>
            <a:off x="6446857" y="2986615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2F5719B-D4B5-87BC-3A47-AEDD1E2EEA3F}"/>
              </a:ext>
            </a:extLst>
          </p:cNvPr>
          <p:cNvSpPr txBox="1"/>
          <p:nvPr/>
        </p:nvSpPr>
        <p:spPr>
          <a:xfrm>
            <a:off x="5344489" y="5947691"/>
            <a:ext cx="1395842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Geography and Geospatial Sciences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351A6F5-278E-106D-77D0-D1120255DF66}"/>
              </a:ext>
            </a:extLst>
          </p:cNvPr>
          <p:cNvSpPr txBox="1"/>
          <p:nvPr/>
        </p:nvSpPr>
        <p:spPr>
          <a:xfrm>
            <a:off x="5341514" y="6385429"/>
            <a:ext cx="139584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Geology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8BBE0768-E8BA-EA20-B81D-CEEEBB5999B5}"/>
              </a:ext>
            </a:extLst>
          </p:cNvPr>
          <p:cNvSpPr txBox="1"/>
          <p:nvPr/>
        </p:nvSpPr>
        <p:spPr>
          <a:xfrm>
            <a:off x="5330626" y="5146470"/>
            <a:ext cx="14020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Economics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4269615-1AEF-5AB8-6BFF-B89A3E0DF388}"/>
              </a:ext>
            </a:extLst>
          </p:cNvPr>
          <p:cNvSpPr txBox="1"/>
          <p:nvPr/>
        </p:nvSpPr>
        <p:spPr>
          <a:xfrm>
            <a:off x="5343844" y="3077793"/>
            <a:ext cx="151412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A. Q. Miller School of Media and Communication (Director)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165245A-52DD-5754-68F4-754870F48E9D}"/>
              </a:ext>
            </a:extLst>
          </p:cNvPr>
          <p:cNvSpPr txBox="1"/>
          <p:nvPr/>
        </p:nvSpPr>
        <p:spPr>
          <a:xfrm>
            <a:off x="5347746" y="5545585"/>
            <a:ext cx="1401999" cy="218429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English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25004F9-9A3A-A271-7201-FB40705DE3FC}"/>
              </a:ext>
            </a:extLst>
          </p:cNvPr>
          <p:cNvSpPr txBox="1"/>
          <p:nvPr/>
        </p:nvSpPr>
        <p:spPr>
          <a:xfrm>
            <a:off x="5341466" y="4755684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Chemistry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8D85851-699B-C629-F4BC-0444904C7483}"/>
              </a:ext>
            </a:extLst>
          </p:cNvPr>
          <p:cNvSpPr txBox="1"/>
          <p:nvPr/>
        </p:nvSpPr>
        <p:spPr>
          <a:xfrm>
            <a:off x="5358443" y="4423681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Division of Biology (Director)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D7CFAD1-129F-8501-3B8E-D86F9EE7115D}"/>
              </a:ext>
            </a:extLst>
          </p:cNvPr>
          <p:cNvSpPr txBox="1"/>
          <p:nvPr/>
        </p:nvSpPr>
        <p:spPr>
          <a:xfrm>
            <a:off x="5345566" y="3952801"/>
            <a:ext cx="140276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Biochemistry and Molecular Biophysics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CED1067-99EF-A7F1-8206-A7454FFE9384}"/>
              </a:ext>
            </a:extLst>
          </p:cNvPr>
          <p:cNvSpPr txBox="1"/>
          <p:nvPr/>
        </p:nvSpPr>
        <p:spPr>
          <a:xfrm>
            <a:off x="5351016" y="3586517"/>
            <a:ext cx="1402767" cy="218429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Art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2EFF5517-88A3-8518-7DD3-6552D7F17699}"/>
              </a:ext>
            </a:extLst>
          </p:cNvPr>
          <p:cNvSpPr txBox="1"/>
          <p:nvPr/>
        </p:nvSpPr>
        <p:spPr>
          <a:xfrm>
            <a:off x="5712744" y="574098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KARIN WESTMAN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9480A8B1-66BD-C77D-E6A7-DE6840786692}"/>
              </a:ext>
            </a:extLst>
          </p:cNvPr>
          <p:cNvSpPr txBox="1"/>
          <p:nvPr/>
        </p:nvSpPr>
        <p:spPr>
          <a:xfrm>
            <a:off x="5712745" y="5343159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PERI DA SILVA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D2AE400-148B-CD77-C4CD-0DB7C5900146}"/>
              </a:ext>
            </a:extLst>
          </p:cNvPr>
          <p:cNvSpPr txBox="1"/>
          <p:nvPr/>
        </p:nvSpPr>
        <p:spPr>
          <a:xfrm>
            <a:off x="5696795" y="4949806"/>
            <a:ext cx="1057895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CHRISTER AAKEROY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581BCFA4-E07D-C9E0-D2F3-E433BC2AD7ED}"/>
              </a:ext>
            </a:extLst>
          </p:cNvPr>
          <p:cNvSpPr txBox="1"/>
          <p:nvPr/>
        </p:nvSpPr>
        <p:spPr>
          <a:xfrm>
            <a:off x="5703513" y="4602048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MARK UNGERER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6642A8E3-33AE-0797-940A-D3D9FEA8ABBD}"/>
              </a:ext>
            </a:extLst>
          </p:cNvPr>
          <p:cNvSpPr txBox="1"/>
          <p:nvPr/>
        </p:nvSpPr>
        <p:spPr>
          <a:xfrm>
            <a:off x="5662603" y="3742553"/>
            <a:ext cx="1114890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SHREEPAD JOGLEKAR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975168EB-C9B3-C353-00C8-781DBB72AA33}"/>
              </a:ext>
            </a:extLst>
          </p:cNvPr>
          <p:cNvSpPr txBox="1"/>
          <p:nvPr/>
        </p:nvSpPr>
        <p:spPr>
          <a:xfrm>
            <a:off x="5686561" y="4233718"/>
            <a:ext cx="1057896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MICHAL ZOLKIEWSKI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2300C8FD-944D-6419-400F-B1BEEAE7EFFB}"/>
              </a:ext>
            </a:extLst>
          </p:cNvPr>
          <p:cNvSpPr txBox="1"/>
          <p:nvPr/>
        </p:nvSpPr>
        <p:spPr>
          <a:xfrm>
            <a:off x="5670879" y="3391017"/>
            <a:ext cx="105252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HEATHER WOODS</a:t>
            </a: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C5287A43-EFEE-840C-2395-4A83BA93C75C}"/>
              </a:ext>
            </a:extLst>
          </p:cNvPr>
          <p:cNvSpPr txBox="1"/>
          <p:nvPr/>
        </p:nvSpPr>
        <p:spPr>
          <a:xfrm>
            <a:off x="5745556" y="621694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CHUCK MARTIN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B41460D-AD87-E8E3-D168-5029232F40C4}"/>
              </a:ext>
            </a:extLst>
          </p:cNvPr>
          <p:cNvSpPr txBox="1"/>
          <p:nvPr/>
        </p:nvSpPr>
        <p:spPr>
          <a:xfrm>
            <a:off x="5751737" y="6587239"/>
            <a:ext cx="1030266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PAMELA KEMPTON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B4398800-239B-D639-C761-D42CBA83F074}"/>
              </a:ext>
            </a:extLst>
          </p:cNvPr>
          <p:cNvSpPr txBox="1"/>
          <p:nvPr/>
        </p:nvSpPr>
        <p:spPr>
          <a:xfrm>
            <a:off x="7019509" y="5026241"/>
            <a:ext cx="12440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Political Science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302500E-A182-8BE9-F847-E8A22158F4C8}"/>
              </a:ext>
            </a:extLst>
          </p:cNvPr>
          <p:cNvSpPr txBox="1"/>
          <p:nvPr/>
        </p:nvSpPr>
        <p:spPr>
          <a:xfrm>
            <a:off x="7010168" y="3867979"/>
            <a:ext cx="127491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Modern Languages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D24AB5F5-6BE4-5BCC-3D53-536BE1571970}"/>
              </a:ext>
            </a:extLst>
          </p:cNvPr>
          <p:cNvSpPr txBox="1"/>
          <p:nvPr/>
        </p:nvSpPr>
        <p:spPr>
          <a:xfrm>
            <a:off x="7033331" y="5417649"/>
            <a:ext cx="1228589" cy="21829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Psychological Sciences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F7178C7D-02AA-3624-14FF-C888691F12F4}"/>
              </a:ext>
            </a:extLst>
          </p:cNvPr>
          <p:cNvSpPr txBox="1"/>
          <p:nvPr/>
        </p:nvSpPr>
        <p:spPr>
          <a:xfrm>
            <a:off x="7034135" y="3067490"/>
            <a:ext cx="1263138" cy="21436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Mathematics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63CE500-B620-1094-1752-E480D175DB43}"/>
              </a:ext>
            </a:extLst>
          </p:cNvPr>
          <p:cNvSpPr txBox="1"/>
          <p:nvPr/>
        </p:nvSpPr>
        <p:spPr>
          <a:xfrm>
            <a:off x="7020321" y="3467896"/>
            <a:ext cx="126476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Military Science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C09F5226-7712-226B-E05E-B9509AEFF183}"/>
              </a:ext>
            </a:extLst>
          </p:cNvPr>
          <p:cNvSpPr txBox="1"/>
          <p:nvPr/>
        </p:nvSpPr>
        <p:spPr>
          <a:xfrm>
            <a:off x="8667040" y="5294128"/>
            <a:ext cx="128078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Statistics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8B7544A-3291-A773-CB64-4AD7A5377779}"/>
              </a:ext>
            </a:extLst>
          </p:cNvPr>
          <p:cNvSpPr txBox="1"/>
          <p:nvPr/>
        </p:nvSpPr>
        <p:spPr>
          <a:xfrm>
            <a:off x="8685039" y="4775725"/>
            <a:ext cx="125863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Sociology, Anthropology and Social Work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66587DB2-18F6-3F85-DDC1-3EF9BFE7B2A1}"/>
              </a:ext>
            </a:extLst>
          </p:cNvPr>
          <p:cNvSpPr txBox="1"/>
          <p:nvPr/>
        </p:nvSpPr>
        <p:spPr>
          <a:xfrm>
            <a:off x="7037558" y="6250934"/>
            <a:ext cx="1228590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Social Transformation Studies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176C7586-77C0-2554-AFDD-4F537CAB2C24}"/>
              </a:ext>
            </a:extLst>
          </p:cNvPr>
          <p:cNvSpPr txBox="1"/>
          <p:nvPr/>
        </p:nvSpPr>
        <p:spPr>
          <a:xfrm>
            <a:off x="7026316" y="5757440"/>
            <a:ext cx="127095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School of Music, Theatre, and Dance (Director)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4BCF291F-26B7-522C-DC3B-D4DBA9ADB9F9}"/>
              </a:ext>
            </a:extLst>
          </p:cNvPr>
          <p:cNvSpPr txBox="1"/>
          <p:nvPr/>
        </p:nvSpPr>
        <p:spPr>
          <a:xfrm>
            <a:off x="7312120" y="6534647"/>
            <a:ext cx="1308038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VALERIE PADILLA CARROLL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F123BD1A-DBF1-274F-D991-883314692906}"/>
              </a:ext>
            </a:extLst>
          </p:cNvPr>
          <p:cNvSpPr txBox="1"/>
          <p:nvPr/>
        </p:nvSpPr>
        <p:spPr>
          <a:xfrm>
            <a:off x="7338241" y="6070801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BRYAN PINKALL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C573F30-0F9D-CF64-D608-72B9A69EDD09}"/>
              </a:ext>
            </a:extLst>
          </p:cNvPr>
          <p:cNvSpPr txBox="1"/>
          <p:nvPr/>
        </p:nvSpPr>
        <p:spPr>
          <a:xfrm>
            <a:off x="7343254" y="5593561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DAVID SCHMITT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503B8EA4-8C28-826A-8C95-2A558F08EF63}"/>
              </a:ext>
            </a:extLst>
          </p:cNvPr>
          <p:cNvSpPr txBox="1"/>
          <p:nvPr/>
        </p:nvSpPr>
        <p:spPr>
          <a:xfrm>
            <a:off x="7304062" y="4436087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BRUCE GLYMOUR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0D69C8B6-8C83-7A58-D201-FBCB229FAB2D}"/>
              </a:ext>
            </a:extLst>
          </p:cNvPr>
          <p:cNvSpPr txBox="1"/>
          <p:nvPr/>
        </p:nvSpPr>
        <p:spPr>
          <a:xfrm>
            <a:off x="7325556" y="4050496"/>
            <a:ext cx="132559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JEFFREY ZAMOSTNY 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EDE94BDD-BE12-FD34-EC6E-E1167414E8B9}"/>
              </a:ext>
            </a:extLst>
          </p:cNvPr>
          <p:cNvSpPr txBox="1"/>
          <p:nvPr/>
        </p:nvSpPr>
        <p:spPr>
          <a:xfrm>
            <a:off x="7315665" y="3648396"/>
            <a:ext cx="1235957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LTC HEATHER BARTON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FE7A64B-83E3-A592-8EDF-5A7C23108490}"/>
              </a:ext>
            </a:extLst>
          </p:cNvPr>
          <p:cNvSpPr txBox="1"/>
          <p:nvPr/>
        </p:nvSpPr>
        <p:spPr>
          <a:xfrm>
            <a:off x="7323159" y="3267018"/>
            <a:ext cx="1388155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PIETRO POGGI-CORRADINI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5140089-219A-3EC8-F397-38AD177D255A}"/>
              </a:ext>
            </a:extLst>
          </p:cNvPr>
          <p:cNvSpPr txBox="1"/>
          <p:nvPr/>
        </p:nvSpPr>
        <p:spPr>
          <a:xfrm>
            <a:off x="9157538" y="548388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PERLA REYES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A35F7DDE-D93A-7B1B-6173-59F1FFB1E8A1}"/>
              </a:ext>
            </a:extLst>
          </p:cNvPr>
          <p:cNvSpPr txBox="1"/>
          <p:nvPr/>
        </p:nvSpPr>
        <p:spPr>
          <a:xfrm>
            <a:off x="9148963" y="5070097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DON KURTZ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5BAB995D-A5D6-F1C9-8AEC-7E47D479E61A}"/>
              </a:ext>
            </a:extLst>
          </p:cNvPr>
          <p:cNvSpPr txBox="1"/>
          <p:nvPr/>
        </p:nvSpPr>
        <p:spPr>
          <a:xfrm>
            <a:off x="7320050" y="286671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DAVID GRAFF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3F320BDB-25CD-6F9F-D19F-476D7F18F0D7}"/>
              </a:ext>
            </a:extLst>
          </p:cNvPr>
          <p:cNvSpPr txBox="1"/>
          <p:nvPr/>
        </p:nvSpPr>
        <p:spPr>
          <a:xfrm>
            <a:off x="5358443" y="2676750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Aerospace Studies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ABB0B23B-5907-D10B-0FF6-94ADD8F4F634}"/>
              </a:ext>
            </a:extLst>
          </p:cNvPr>
          <p:cNvSpPr txBox="1"/>
          <p:nvPr/>
        </p:nvSpPr>
        <p:spPr>
          <a:xfrm>
            <a:off x="7024935" y="2670978"/>
            <a:ext cx="125629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History (Chair)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BF10CCD1-FBA3-BFCB-AAA0-28C52ADF98B3}"/>
              </a:ext>
            </a:extLst>
          </p:cNvPr>
          <p:cNvSpPr txBox="1"/>
          <p:nvPr/>
        </p:nvSpPr>
        <p:spPr>
          <a:xfrm>
            <a:off x="7008336" y="4240867"/>
            <a:ext cx="126476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Philosophy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351A62D3-D006-5F44-EA0E-5BA0FDE30593}"/>
              </a:ext>
            </a:extLst>
          </p:cNvPr>
          <p:cNvSpPr txBox="1"/>
          <p:nvPr/>
        </p:nvSpPr>
        <p:spPr>
          <a:xfrm>
            <a:off x="8693241" y="5706371"/>
            <a:ext cx="1308039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 Center for Basic Cancer Research (Director)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DFE5C101-F5A3-0C37-D666-D766FCCF8E29}"/>
              </a:ext>
            </a:extLst>
          </p:cNvPr>
          <p:cNvSpPr txBox="1"/>
          <p:nvPr/>
        </p:nvSpPr>
        <p:spPr>
          <a:xfrm>
            <a:off x="9240159" y="600224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SHERRY FLEMING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7DA8C89-49AC-A523-5AB2-05061AF3FE07}"/>
              </a:ext>
            </a:extLst>
          </p:cNvPr>
          <p:cNvSpPr txBox="1"/>
          <p:nvPr/>
        </p:nvSpPr>
        <p:spPr>
          <a:xfrm>
            <a:off x="8678976" y="6171561"/>
            <a:ext cx="1270761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Chapman Center for Rural Studies (Director)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4F9982AA-1B61-4A42-0193-9CA245112E18}"/>
              </a:ext>
            </a:extLst>
          </p:cNvPr>
          <p:cNvSpPr txBox="1"/>
          <p:nvPr/>
        </p:nvSpPr>
        <p:spPr>
          <a:xfrm>
            <a:off x="9257344" y="648524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MARY KOHN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0BD13A3D-8B6A-73E2-9B6E-37750B0B0871}"/>
              </a:ext>
            </a:extLst>
          </p:cNvPr>
          <p:cNvSpPr txBox="1"/>
          <p:nvPr/>
        </p:nvSpPr>
        <p:spPr>
          <a:xfrm>
            <a:off x="7019662" y="4658584"/>
            <a:ext cx="139584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Physics</a:t>
            </a: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D72DA493-5E61-45E3-990E-14B13D6DFB7D}"/>
              </a:ext>
            </a:extLst>
          </p:cNvPr>
          <p:cNvSpPr txBox="1"/>
          <p:nvPr/>
        </p:nvSpPr>
        <p:spPr>
          <a:xfrm>
            <a:off x="7331583" y="4817559"/>
            <a:ext cx="1114890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TIM BOLTON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03A4572-C378-7F3B-2F58-0726E52EDAE2}"/>
              </a:ext>
            </a:extLst>
          </p:cNvPr>
          <p:cNvSpPr txBox="1"/>
          <p:nvPr/>
        </p:nvSpPr>
        <p:spPr>
          <a:xfrm>
            <a:off x="5658308" y="2856938"/>
            <a:ext cx="1184047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LTC BRIAN WITTHOEFT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8A1D7563-B016-4590-531B-6CC8752A580E}"/>
              </a:ext>
            </a:extLst>
          </p:cNvPr>
          <p:cNvSpPr txBox="1"/>
          <p:nvPr/>
        </p:nvSpPr>
        <p:spPr>
          <a:xfrm>
            <a:off x="7330480" y="5235437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NATE BIRKHEAD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ACE89BEB-2CB0-F668-F9E2-4A307DAE5F28}"/>
              </a:ext>
            </a:extLst>
          </p:cNvPr>
          <p:cNvSpPr txBox="1"/>
          <p:nvPr/>
        </p:nvSpPr>
        <p:spPr>
          <a:xfrm>
            <a:off x="80836" y="4847340"/>
            <a:ext cx="37935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myriad-pro"/>
              </a:rPr>
              <a:t>110 Calvin Hall</a:t>
            </a:r>
          </a:p>
          <a:p>
            <a:pPr algn="l"/>
            <a:r>
              <a:rPr lang="en-US" b="0" i="0" dirty="0">
                <a:effectLst/>
                <a:latin typeface="myriad-pro"/>
              </a:rPr>
              <a:t>802 Mid Campus Drive South, Manhattan, KS 66506‐0500</a:t>
            </a:r>
          </a:p>
          <a:p>
            <a:pPr algn="l"/>
            <a:r>
              <a:rPr lang="en-US" b="0" i="0" u="none" strike="noStrike" dirty="0">
                <a:effectLst/>
                <a:latin typeface="myriad-pr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785-532-6900</a:t>
            </a:r>
            <a:r>
              <a:rPr lang="en-US" b="0" i="0" dirty="0">
                <a:effectLst/>
                <a:latin typeface="myriad-pro"/>
              </a:rPr>
              <a:t> </a:t>
            </a:r>
          </a:p>
          <a:p>
            <a:pPr algn="l"/>
            <a:r>
              <a:rPr lang="en-US" b="0" i="0" u="none" strike="noStrike" dirty="0">
                <a:effectLst/>
                <a:latin typeface="myriad-pro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asdeans@k-state.edu</a:t>
            </a:r>
            <a:endParaRPr lang="en-US" b="0" i="0" dirty="0">
              <a:effectLst/>
              <a:latin typeface="myriad-pro"/>
            </a:endParaRPr>
          </a:p>
        </p:txBody>
      </p:sp>
      <p:pic>
        <p:nvPicPr>
          <p:cNvPr id="1026" name="Picture 2" descr="K-State campus map: Calvin Hall">
            <a:extLst>
              <a:ext uri="{FF2B5EF4-FFF2-40B4-BE49-F238E27FC236}">
                <a16:creationId xmlns:a16="http://schemas.microsoft.com/office/drawing/2014/main" id="{0FA75AF0-AEC5-929C-153A-BBFFDB92C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50" y="3111627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C2E7984D-9126-9C0F-7B78-3B035E56F3B0}"/>
              </a:ext>
            </a:extLst>
          </p:cNvPr>
          <p:cNvCxnSpPr>
            <a:cxnSpLocks/>
          </p:cNvCxnSpPr>
          <p:nvPr/>
        </p:nvCxnSpPr>
        <p:spPr>
          <a:xfrm>
            <a:off x="593454" y="1002740"/>
            <a:ext cx="10491633" cy="4502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0073458E-7F97-32C2-7632-38E436737544}"/>
              </a:ext>
            </a:extLst>
          </p:cNvPr>
          <p:cNvCxnSpPr>
            <a:cxnSpLocks/>
            <a:endCxn id="81" idx="0"/>
          </p:cNvCxnSpPr>
          <p:nvPr/>
        </p:nvCxnSpPr>
        <p:spPr>
          <a:xfrm>
            <a:off x="593454" y="1002740"/>
            <a:ext cx="0" cy="25878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1DC5FC01-3164-17D4-58BD-3C789BEFFD83}"/>
              </a:ext>
            </a:extLst>
          </p:cNvPr>
          <p:cNvCxnSpPr>
            <a:cxnSpLocks/>
            <a:endCxn id="373" idx="0"/>
          </p:cNvCxnSpPr>
          <p:nvPr/>
        </p:nvCxnSpPr>
        <p:spPr>
          <a:xfrm>
            <a:off x="1698619" y="1002740"/>
            <a:ext cx="0" cy="24756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0570E8DF-041F-D2B6-DB23-28BD69128D6E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832430" y="1016680"/>
            <a:ext cx="1" cy="23362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95CB3144-1204-F829-A6E0-CA57D23307B0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4041498" y="1015296"/>
            <a:ext cx="0" cy="24388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B4B8C4CA-0E90-E6A0-2DBD-FE195B864C97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5292069" y="1025251"/>
            <a:ext cx="1114" cy="23803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AF6CF5BF-F1DF-BDB8-BF37-3DFCECEA7DD3}"/>
              </a:ext>
            </a:extLst>
          </p:cNvPr>
          <p:cNvCxnSpPr>
            <a:cxnSpLocks/>
          </p:cNvCxnSpPr>
          <p:nvPr/>
        </p:nvCxnSpPr>
        <p:spPr>
          <a:xfrm>
            <a:off x="6634984" y="1025251"/>
            <a:ext cx="0" cy="22916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1BAE1F96-18D1-260F-2254-F6A901FA6DD7}"/>
              </a:ext>
            </a:extLst>
          </p:cNvPr>
          <p:cNvCxnSpPr>
            <a:cxnSpLocks/>
          </p:cNvCxnSpPr>
          <p:nvPr/>
        </p:nvCxnSpPr>
        <p:spPr>
          <a:xfrm>
            <a:off x="8055372" y="1032358"/>
            <a:ext cx="0" cy="22916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0" name="Straight Connector 1029">
            <a:extLst>
              <a:ext uri="{FF2B5EF4-FFF2-40B4-BE49-F238E27FC236}">
                <a16:creationId xmlns:a16="http://schemas.microsoft.com/office/drawing/2014/main" id="{FD77C877-82E6-65C6-B447-A81BB20A3CE7}"/>
              </a:ext>
            </a:extLst>
          </p:cNvPr>
          <p:cNvCxnSpPr>
            <a:cxnSpLocks/>
          </p:cNvCxnSpPr>
          <p:nvPr/>
        </p:nvCxnSpPr>
        <p:spPr>
          <a:xfrm>
            <a:off x="9519645" y="1032358"/>
            <a:ext cx="0" cy="22916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47D593CF-E13D-7354-F269-54F0D5EB0EDD}"/>
              </a:ext>
            </a:extLst>
          </p:cNvPr>
          <p:cNvCxnSpPr>
            <a:cxnSpLocks/>
          </p:cNvCxnSpPr>
          <p:nvPr/>
        </p:nvCxnSpPr>
        <p:spPr>
          <a:xfrm>
            <a:off x="11085087" y="1047763"/>
            <a:ext cx="0" cy="18413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B76E92F3-0F87-50FC-2CC1-4C9F9578F689}"/>
              </a:ext>
            </a:extLst>
          </p:cNvPr>
          <p:cNvCxnSpPr>
            <a:cxnSpLocks/>
          </p:cNvCxnSpPr>
          <p:nvPr/>
        </p:nvCxnSpPr>
        <p:spPr>
          <a:xfrm flipH="1">
            <a:off x="5707470" y="1900458"/>
            <a:ext cx="3343" cy="65874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3" name="Straight Connector 1042">
            <a:extLst>
              <a:ext uri="{FF2B5EF4-FFF2-40B4-BE49-F238E27FC236}">
                <a16:creationId xmlns:a16="http://schemas.microsoft.com/office/drawing/2014/main" id="{98CEBBA8-33C2-1B35-B576-814F8F185C3E}"/>
              </a:ext>
            </a:extLst>
          </p:cNvPr>
          <p:cNvCxnSpPr>
            <a:cxnSpLocks/>
          </p:cNvCxnSpPr>
          <p:nvPr/>
        </p:nvCxnSpPr>
        <p:spPr>
          <a:xfrm>
            <a:off x="5707470" y="2563002"/>
            <a:ext cx="3035985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40669D6C-E94D-B8BF-2EFE-995AC0E49C3F}"/>
              </a:ext>
            </a:extLst>
          </p:cNvPr>
          <p:cNvCxnSpPr>
            <a:cxnSpLocks/>
            <a:endCxn id="145" idx="0"/>
          </p:cNvCxnSpPr>
          <p:nvPr/>
        </p:nvCxnSpPr>
        <p:spPr>
          <a:xfrm>
            <a:off x="7653081" y="2555748"/>
            <a:ext cx="0" cy="1152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8" name="Straight Connector 1047">
            <a:extLst>
              <a:ext uri="{FF2B5EF4-FFF2-40B4-BE49-F238E27FC236}">
                <a16:creationId xmlns:a16="http://schemas.microsoft.com/office/drawing/2014/main" id="{F8ED5F44-F762-2F52-68D0-31FCC346582B}"/>
              </a:ext>
            </a:extLst>
          </p:cNvPr>
          <p:cNvCxnSpPr>
            <a:cxnSpLocks/>
          </p:cNvCxnSpPr>
          <p:nvPr/>
        </p:nvCxnSpPr>
        <p:spPr>
          <a:xfrm>
            <a:off x="6059826" y="2559954"/>
            <a:ext cx="0" cy="1152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9" name="Straight Connector 1048">
            <a:extLst>
              <a:ext uri="{FF2B5EF4-FFF2-40B4-BE49-F238E27FC236}">
                <a16:creationId xmlns:a16="http://schemas.microsoft.com/office/drawing/2014/main" id="{BD6F01D8-7225-21A4-AACF-48654608F973}"/>
              </a:ext>
            </a:extLst>
          </p:cNvPr>
          <p:cNvCxnSpPr>
            <a:cxnSpLocks/>
          </p:cNvCxnSpPr>
          <p:nvPr/>
        </p:nvCxnSpPr>
        <p:spPr>
          <a:xfrm>
            <a:off x="7481285" y="1984377"/>
            <a:ext cx="7915" cy="28235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2" name="Straight Connector 1051">
            <a:extLst>
              <a:ext uri="{FF2B5EF4-FFF2-40B4-BE49-F238E27FC236}">
                <a16:creationId xmlns:a16="http://schemas.microsoft.com/office/drawing/2014/main" id="{899B74E2-1483-5A1B-B8E7-5B963D015090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7499154" y="2237873"/>
            <a:ext cx="18307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5" name="Straight Connector 1054">
            <a:extLst>
              <a:ext uri="{FF2B5EF4-FFF2-40B4-BE49-F238E27FC236}">
                <a16:creationId xmlns:a16="http://schemas.microsoft.com/office/drawing/2014/main" id="{BB53B342-57B9-4518-2002-5202E9B53F17}"/>
              </a:ext>
            </a:extLst>
          </p:cNvPr>
          <p:cNvCxnSpPr>
            <a:cxnSpLocks/>
          </p:cNvCxnSpPr>
          <p:nvPr/>
        </p:nvCxnSpPr>
        <p:spPr>
          <a:xfrm>
            <a:off x="8936484" y="1984377"/>
            <a:ext cx="27843" cy="229999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7" name="Straight Connector 1056">
            <a:extLst>
              <a:ext uri="{FF2B5EF4-FFF2-40B4-BE49-F238E27FC236}">
                <a16:creationId xmlns:a16="http://schemas.microsoft.com/office/drawing/2014/main" id="{6EB92CB3-4CFF-CD9C-6E69-4CC54EEDAA90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8966211" y="4277515"/>
            <a:ext cx="231399" cy="1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9" name="Straight Connector 1058">
            <a:extLst>
              <a:ext uri="{FF2B5EF4-FFF2-40B4-BE49-F238E27FC236}">
                <a16:creationId xmlns:a16="http://schemas.microsoft.com/office/drawing/2014/main" id="{A07D705C-4C19-68D4-6EE4-D5DF27DDF6DD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8936484" y="2172935"/>
            <a:ext cx="2516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0" name="Straight Connector 1059">
            <a:extLst>
              <a:ext uri="{FF2B5EF4-FFF2-40B4-BE49-F238E27FC236}">
                <a16:creationId xmlns:a16="http://schemas.microsoft.com/office/drawing/2014/main" id="{A9135D35-9D3D-2FCF-5A1D-22AB4DE1A2B6}"/>
              </a:ext>
            </a:extLst>
          </p:cNvPr>
          <p:cNvCxnSpPr>
            <a:cxnSpLocks/>
          </p:cNvCxnSpPr>
          <p:nvPr/>
        </p:nvCxnSpPr>
        <p:spPr>
          <a:xfrm>
            <a:off x="8938882" y="2691538"/>
            <a:ext cx="2008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1" name="Straight Connector 1060">
            <a:extLst>
              <a:ext uri="{FF2B5EF4-FFF2-40B4-BE49-F238E27FC236}">
                <a16:creationId xmlns:a16="http://schemas.microsoft.com/office/drawing/2014/main" id="{666C9A52-A116-2E37-50D6-879785332B27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8955791" y="3246023"/>
            <a:ext cx="23431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2" name="Straight Connector 1061">
            <a:extLst>
              <a:ext uri="{FF2B5EF4-FFF2-40B4-BE49-F238E27FC236}">
                <a16:creationId xmlns:a16="http://schemas.microsoft.com/office/drawing/2014/main" id="{3B44ED5E-9622-9C0A-AC57-26664856AD75}"/>
              </a:ext>
            </a:extLst>
          </p:cNvPr>
          <p:cNvCxnSpPr>
            <a:cxnSpLocks/>
            <a:endCxn id="86" idx="1"/>
          </p:cNvCxnSpPr>
          <p:nvPr/>
        </p:nvCxnSpPr>
        <p:spPr>
          <a:xfrm flipV="1">
            <a:off x="8955791" y="3755911"/>
            <a:ext cx="253277" cy="32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0" name="Straight Connector 1069">
            <a:extLst>
              <a:ext uri="{FF2B5EF4-FFF2-40B4-BE49-F238E27FC236}">
                <a16:creationId xmlns:a16="http://schemas.microsoft.com/office/drawing/2014/main" id="{5F3B862C-FF2B-E2DD-5409-38392D4BCB46}"/>
              </a:ext>
            </a:extLst>
          </p:cNvPr>
          <p:cNvCxnSpPr>
            <a:cxnSpLocks/>
          </p:cNvCxnSpPr>
          <p:nvPr/>
        </p:nvCxnSpPr>
        <p:spPr>
          <a:xfrm>
            <a:off x="10405574" y="1693559"/>
            <a:ext cx="26900" cy="308580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3" name="Straight Connector 1072">
            <a:extLst>
              <a:ext uri="{FF2B5EF4-FFF2-40B4-BE49-F238E27FC236}">
                <a16:creationId xmlns:a16="http://schemas.microsoft.com/office/drawing/2014/main" id="{07E469EE-9E4F-A8F7-9C70-767DD4B16A11}"/>
              </a:ext>
            </a:extLst>
          </p:cNvPr>
          <p:cNvCxnSpPr>
            <a:cxnSpLocks/>
            <a:endCxn id="39" idx="1"/>
          </p:cNvCxnSpPr>
          <p:nvPr/>
        </p:nvCxnSpPr>
        <p:spPr>
          <a:xfrm>
            <a:off x="10418280" y="4212770"/>
            <a:ext cx="180480" cy="10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5" name="Straight Connector 1074">
            <a:extLst>
              <a:ext uri="{FF2B5EF4-FFF2-40B4-BE49-F238E27FC236}">
                <a16:creationId xmlns:a16="http://schemas.microsoft.com/office/drawing/2014/main" id="{5A54D94C-B510-49CB-8940-C086125AA611}"/>
              </a:ext>
            </a:extLst>
          </p:cNvPr>
          <p:cNvCxnSpPr>
            <a:cxnSpLocks/>
          </p:cNvCxnSpPr>
          <p:nvPr/>
        </p:nvCxnSpPr>
        <p:spPr>
          <a:xfrm flipV="1">
            <a:off x="10425542" y="3116080"/>
            <a:ext cx="138497" cy="100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6" name="Straight Connector 1075">
            <a:extLst>
              <a:ext uri="{FF2B5EF4-FFF2-40B4-BE49-F238E27FC236}">
                <a16:creationId xmlns:a16="http://schemas.microsoft.com/office/drawing/2014/main" id="{34D13833-F2F1-4491-B881-D27FA78849EF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10408012" y="2345151"/>
            <a:ext cx="12504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7" name="Straight Connector 1076">
            <a:extLst>
              <a:ext uri="{FF2B5EF4-FFF2-40B4-BE49-F238E27FC236}">
                <a16:creationId xmlns:a16="http://schemas.microsoft.com/office/drawing/2014/main" id="{CB126F4E-7B01-B470-1456-FF42EE6103C7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10422578" y="2726417"/>
            <a:ext cx="13116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8" name="Straight Connector 1077">
            <a:extLst>
              <a:ext uri="{FF2B5EF4-FFF2-40B4-BE49-F238E27FC236}">
                <a16:creationId xmlns:a16="http://schemas.microsoft.com/office/drawing/2014/main" id="{4995E8ED-0BFD-4E0D-E776-5EBEBC03FD92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10422578" y="3478436"/>
            <a:ext cx="157897" cy="336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7" name="Straight Connector 1086">
            <a:extLst>
              <a:ext uri="{FF2B5EF4-FFF2-40B4-BE49-F238E27FC236}">
                <a16:creationId xmlns:a16="http://schemas.microsoft.com/office/drawing/2014/main" id="{53AF07B2-D15E-1C78-E8FF-9828DDFBF43E}"/>
              </a:ext>
            </a:extLst>
          </p:cNvPr>
          <p:cNvCxnSpPr>
            <a:cxnSpLocks/>
          </p:cNvCxnSpPr>
          <p:nvPr/>
        </p:nvCxnSpPr>
        <p:spPr>
          <a:xfrm>
            <a:off x="10395678" y="1984211"/>
            <a:ext cx="13419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A42424C5-CA7E-40AC-BFD4-788124183B9C}"/>
              </a:ext>
            </a:extLst>
          </p:cNvPr>
          <p:cNvCxnSpPr>
            <a:cxnSpLocks/>
          </p:cNvCxnSpPr>
          <p:nvPr/>
        </p:nvCxnSpPr>
        <p:spPr>
          <a:xfrm>
            <a:off x="10567432" y="4966985"/>
            <a:ext cx="33187" cy="154608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D56F704F-6B8F-75DB-ED51-01D28F58380E}"/>
              </a:ext>
            </a:extLst>
          </p:cNvPr>
          <p:cNvCxnSpPr>
            <a:cxnSpLocks/>
            <a:endCxn id="73" idx="1"/>
          </p:cNvCxnSpPr>
          <p:nvPr/>
        </p:nvCxnSpPr>
        <p:spPr>
          <a:xfrm>
            <a:off x="10600619" y="6511392"/>
            <a:ext cx="2233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650923E2-0E95-959E-2DBB-125B5F5AEE23}"/>
              </a:ext>
            </a:extLst>
          </p:cNvPr>
          <p:cNvCxnSpPr>
            <a:cxnSpLocks/>
            <a:endCxn id="74" idx="1"/>
          </p:cNvCxnSpPr>
          <p:nvPr/>
        </p:nvCxnSpPr>
        <p:spPr>
          <a:xfrm>
            <a:off x="10588973" y="6109224"/>
            <a:ext cx="21317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2E6F5D83-AC33-43C1-7845-8B72BC761873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0588973" y="5678527"/>
            <a:ext cx="2032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16E5E8C7-5B7E-ADF5-A8C6-C4158A3AC6B8}"/>
              </a:ext>
            </a:extLst>
          </p:cNvPr>
          <p:cNvCxnSpPr>
            <a:cxnSpLocks/>
            <a:endCxn id="72" idx="1"/>
          </p:cNvCxnSpPr>
          <p:nvPr/>
        </p:nvCxnSpPr>
        <p:spPr>
          <a:xfrm>
            <a:off x="10577328" y="5241464"/>
            <a:ext cx="21485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15E51F00-8955-1089-E14A-98B9CC9CDAA0}"/>
              </a:ext>
            </a:extLst>
          </p:cNvPr>
          <p:cNvCxnSpPr>
            <a:cxnSpLocks/>
          </p:cNvCxnSpPr>
          <p:nvPr/>
        </p:nvCxnSpPr>
        <p:spPr>
          <a:xfrm>
            <a:off x="3462836" y="1909614"/>
            <a:ext cx="5217" cy="342231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682A8A6D-C182-2F22-1696-E6C6F5CD4DD1}"/>
              </a:ext>
            </a:extLst>
          </p:cNvPr>
          <p:cNvCxnSpPr>
            <a:cxnSpLocks/>
            <a:endCxn id="71" idx="1"/>
          </p:cNvCxnSpPr>
          <p:nvPr/>
        </p:nvCxnSpPr>
        <p:spPr>
          <a:xfrm flipV="1">
            <a:off x="3464535" y="2069447"/>
            <a:ext cx="250056" cy="3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916AF995-62E2-6BB9-6CA3-389A4D45E9D2}"/>
              </a:ext>
            </a:extLst>
          </p:cNvPr>
          <p:cNvCxnSpPr>
            <a:cxnSpLocks/>
          </p:cNvCxnSpPr>
          <p:nvPr/>
        </p:nvCxnSpPr>
        <p:spPr>
          <a:xfrm>
            <a:off x="3780641" y="2177658"/>
            <a:ext cx="0" cy="23044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6589C2EC-4790-CD38-7DE1-DF22CE585365}"/>
              </a:ext>
            </a:extLst>
          </p:cNvPr>
          <p:cNvCxnSpPr>
            <a:cxnSpLocks/>
          </p:cNvCxnSpPr>
          <p:nvPr/>
        </p:nvCxnSpPr>
        <p:spPr>
          <a:xfrm flipV="1">
            <a:off x="3773091" y="2409093"/>
            <a:ext cx="235729" cy="29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7D0E18FF-EB2C-749A-230F-5171A8FFB8C3}"/>
              </a:ext>
            </a:extLst>
          </p:cNvPr>
          <p:cNvCxnSpPr>
            <a:cxnSpLocks/>
          </p:cNvCxnSpPr>
          <p:nvPr/>
        </p:nvCxnSpPr>
        <p:spPr>
          <a:xfrm>
            <a:off x="3469770" y="2808474"/>
            <a:ext cx="7948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F39F09DB-7C38-DFC2-ADC4-6676AC01E706}"/>
              </a:ext>
            </a:extLst>
          </p:cNvPr>
          <p:cNvCxnSpPr>
            <a:cxnSpLocks/>
          </p:cNvCxnSpPr>
          <p:nvPr/>
        </p:nvCxnSpPr>
        <p:spPr>
          <a:xfrm flipV="1">
            <a:off x="3470726" y="3358191"/>
            <a:ext cx="67484" cy="29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56BCBCD9-3CE6-E2FB-478D-A0179F4A3C99}"/>
              </a:ext>
            </a:extLst>
          </p:cNvPr>
          <p:cNvCxnSpPr>
            <a:cxnSpLocks/>
          </p:cNvCxnSpPr>
          <p:nvPr/>
        </p:nvCxnSpPr>
        <p:spPr>
          <a:xfrm>
            <a:off x="3469770" y="3728546"/>
            <a:ext cx="8982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E39731-1518-FBBC-B86D-AD49FD51AE29}"/>
              </a:ext>
            </a:extLst>
          </p:cNvPr>
          <p:cNvCxnSpPr>
            <a:cxnSpLocks/>
            <a:endCxn id="69" idx="1"/>
          </p:cNvCxnSpPr>
          <p:nvPr/>
        </p:nvCxnSpPr>
        <p:spPr>
          <a:xfrm>
            <a:off x="3473507" y="4545317"/>
            <a:ext cx="73300" cy="194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40DE8D05-457A-E762-EBC4-5C1F1EB9D1AD}"/>
              </a:ext>
            </a:extLst>
          </p:cNvPr>
          <p:cNvCxnSpPr>
            <a:cxnSpLocks/>
          </p:cNvCxnSpPr>
          <p:nvPr/>
        </p:nvCxnSpPr>
        <p:spPr>
          <a:xfrm>
            <a:off x="3469770" y="4890201"/>
            <a:ext cx="647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5A40A55-90F9-7D7E-2A51-B093AEEF4600}"/>
              </a:ext>
            </a:extLst>
          </p:cNvPr>
          <p:cNvCxnSpPr>
            <a:cxnSpLocks/>
          </p:cNvCxnSpPr>
          <p:nvPr/>
        </p:nvCxnSpPr>
        <p:spPr>
          <a:xfrm>
            <a:off x="3469770" y="5331933"/>
            <a:ext cx="4534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669B9112-4426-EDF0-428C-4B375AE14374}"/>
              </a:ext>
            </a:extLst>
          </p:cNvPr>
          <p:cNvCxnSpPr>
            <a:cxnSpLocks/>
          </p:cNvCxnSpPr>
          <p:nvPr/>
        </p:nvCxnSpPr>
        <p:spPr>
          <a:xfrm>
            <a:off x="4720798" y="5317122"/>
            <a:ext cx="2879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D6650AE7-ED9B-53AC-4170-89F5718FA22A}"/>
              </a:ext>
            </a:extLst>
          </p:cNvPr>
          <p:cNvCxnSpPr>
            <a:cxnSpLocks/>
          </p:cNvCxnSpPr>
          <p:nvPr/>
        </p:nvCxnSpPr>
        <p:spPr>
          <a:xfrm>
            <a:off x="5008728" y="5317122"/>
            <a:ext cx="0" cy="77564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DA053C90-DBED-BB6D-D747-C7178C5D1D7A}"/>
              </a:ext>
            </a:extLst>
          </p:cNvPr>
          <p:cNvCxnSpPr>
            <a:cxnSpLocks/>
          </p:cNvCxnSpPr>
          <p:nvPr/>
        </p:nvCxnSpPr>
        <p:spPr>
          <a:xfrm>
            <a:off x="4473678" y="5740989"/>
            <a:ext cx="5350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37F3FB6D-DE30-A98B-5E3D-D34183564AF3}"/>
              </a:ext>
            </a:extLst>
          </p:cNvPr>
          <p:cNvCxnSpPr>
            <a:cxnSpLocks/>
          </p:cNvCxnSpPr>
          <p:nvPr/>
        </p:nvCxnSpPr>
        <p:spPr>
          <a:xfrm>
            <a:off x="4482025" y="6092764"/>
            <a:ext cx="5267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798BDC11-93C3-E5CF-3B53-9DB18C98B701}"/>
              </a:ext>
            </a:extLst>
          </p:cNvPr>
          <p:cNvCxnSpPr>
            <a:cxnSpLocks/>
          </p:cNvCxnSpPr>
          <p:nvPr/>
        </p:nvCxnSpPr>
        <p:spPr>
          <a:xfrm>
            <a:off x="8743455" y="2563002"/>
            <a:ext cx="0" cy="221272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2A2D46DA-C5C5-4EA0-C7F8-10BE508FE77F}"/>
              </a:ext>
            </a:extLst>
          </p:cNvPr>
          <p:cNvCxnSpPr>
            <a:cxnSpLocks/>
          </p:cNvCxnSpPr>
          <p:nvPr/>
        </p:nvCxnSpPr>
        <p:spPr>
          <a:xfrm>
            <a:off x="5282481" y="576325"/>
            <a:ext cx="10629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8" name="Straight Connector 307">
            <a:extLst>
              <a:ext uri="{FF2B5EF4-FFF2-40B4-BE49-F238E27FC236}">
                <a16:creationId xmlns:a16="http://schemas.microsoft.com/office/drawing/2014/main" id="{956E7BD7-C18B-493B-6BFF-6AD615A3ECC1}"/>
              </a:ext>
            </a:extLst>
          </p:cNvPr>
          <p:cNvCxnSpPr>
            <a:cxnSpLocks/>
          </p:cNvCxnSpPr>
          <p:nvPr/>
        </p:nvCxnSpPr>
        <p:spPr>
          <a:xfrm>
            <a:off x="6154673" y="1930015"/>
            <a:ext cx="0" cy="2934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DE3A0BBA-2861-11DB-D2AA-A3AE9DB28982}"/>
              </a:ext>
            </a:extLst>
          </p:cNvPr>
          <p:cNvCxnSpPr>
            <a:cxnSpLocks/>
            <a:endCxn id="75" idx="1"/>
          </p:cNvCxnSpPr>
          <p:nvPr/>
        </p:nvCxnSpPr>
        <p:spPr>
          <a:xfrm>
            <a:off x="6154667" y="2223445"/>
            <a:ext cx="239415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1BF4F54-CDC8-C42B-02A2-EBD90CC06599}"/>
              </a:ext>
            </a:extLst>
          </p:cNvPr>
          <p:cNvCxnSpPr>
            <a:cxnSpLocks/>
          </p:cNvCxnSpPr>
          <p:nvPr/>
        </p:nvCxnSpPr>
        <p:spPr>
          <a:xfrm>
            <a:off x="6165715" y="968092"/>
            <a:ext cx="0" cy="6426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ABAAB10-8828-FF67-2095-AD4D3842B3A4}"/>
              </a:ext>
            </a:extLst>
          </p:cNvPr>
          <p:cNvSpPr txBox="1"/>
          <p:nvPr/>
        </p:nvSpPr>
        <p:spPr>
          <a:xfrm>
            <a:off x="10590334" y="3731960"/>
            <a:ext cx="1101825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HR Representative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EF0C0EA-7FE1-67CE-4F47-F29617DBA5BD}"/>
              </a:ext>
            </a:extLst>
          </p:cNvPr>
          <p:cNvSpPr txBox="1"/>
          <p:nvPr/>
        </p:nvSpPr>
        <p:spPr>
          <a:xfrm>
            <a:off x="10898903" y="3910566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 dirty="0"/>
              <a:t>DAVID ALSUP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E27DFA8-6963-FCC3-E155-059813BFE066}"/>
              </a:ext>
            </a:extLst>
          </p:cNvPr>
          <p:cNvCxnSpPr>
            <a:cxnSpLocks/>
          </p:cNvCxnSpPr>
          <p:nvPr/>
        </p:nvCxnSpPr>
        <p:spPr>
          <a:xfrm>
            <a:off x="10437647" y="3839668"/>
            <a:ext cx="170735" cy="107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87264DE-C207-6D14-44D5-D017A093C93D}"/>
              </a:ext>
            </a:extLst>
          </p:cNvPr>
          <p:cNvSpPr txBox="1"/>
          <p:nvPr/>
        </p:nvSpPr>
        <p:spPr>
          <a:xfrm>
            <a:off x="10613301" y="4452902"/>
            <a:ext cx="148442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Budget Fiscal Coordinator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23CC37-BA72-20D6-D55E-7C83AE7752DC}"/>
              </a:ext>
            </a:extLst>
          </p:cNvPr>
          <p:cNvSpPr txBox="1"/>
          <p:nvPr/>
        </p:nvSpPr>
        <p:spPr>
          <a:xfrm>
            <a:off x="10920586" y="4623370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ea typeface="Calibri"/>
                <a:cs typeface="Calibri"/>
              </a:rPr>
              <a:t>YIHENG WU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8DD64CE-3D8B-041E-A86A-0C33CC64394B}"/>
              </a:ext>
            </a:extLst>
          </p:cNvPr>
          <p:cNvSpPr txBox="1"/>
          <p:nvPr/>
        </p:nvSpPr>
        <p:spPr>
          <a:xfrm>
            <a:off x="10313569" y="4793596"/>
            <a:ext cx="1425488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Business Officer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E86C648B-C543-566D-1632-A0DCC20D104F}"/>
              </a:ext>
            </a:extLst>
          </p:cNvPr>
          <p:cNvSpPr txBox="1"/>
          <p:nvPr/>
        </p:nvSpPr>
        <p:spPr>
          <a:xfrm>
            <a:off x="10871105" y="4960528"/>
            <a:ext cx="916089" cy="2154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50000">
                <a:schemeClr val="bg1">
                  <a:lumMod val="85000"/>
                  <a:shade val="67500"/>
                  <a:satMod val="115000"/>
                </a:schemeClr>
              </a:gs>
              <a:gs pos="100000">
                <a:schemeClr val="bg1">
                  <a:lumMod val="8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n-US" sz="800"/>
              <a:t>NAAZ YASMIN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BE2A409-FD67-72E4-F5D0-0F4F81810C54}"/>
              </a:ext>
            </a:extLst>
          </p:cNvPr>
          <p:cNvCxnSpPr>
            <a:cxnSpLocks/>
          </p:cNvCxnSpPr>
          <p:nvPr/>
        </p:nvCxnSpPr>
        <p:spPr>
          <a:xfrm>
            <a:off x="10428176" y="4569029"/>
            <a:ext cx="180480" cy="106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56EE981-C5FC-FADD-EB64-DFC4AD14B290}"/>
              </a:ext>
            </a:extLst>
          </p:cNvPr>
          <p:cNvCxnSpPr>
            <a:cxnSpLocks/>
          </p:cNvCxnSpPr>
          <p:nvPr/>
        </p:nvCxnSpPr>
        <p:spPr>
          <a:xfrm>
            <a:off x="3459873" y="4223351"/>
            <a:ext cx="8982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536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6000"/>
                    </a14:imgEffect>
                    <a14:imgEffect>
                      <a14:colorTemperature colorTemp="6494"/>
                    </a14:imgEffect>
                    <a14:imgEffect>
                      <a14:saturation sat="80000"/>
                    </a14:imgEffect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BBBBA2-D338-D533-6782-8AD5602CC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Box 372">
            <a:extLst>
              <a:ext uri="{FF2B5EF4-FFF2-40B4-BE49-F238E27FC236}">
                <a16:creationId xmlns:a16="http://schemas.microsoft.com/office/drawing/2014/main" id="{9D9823A2-0835-B632-6ABA-082178B8A7AC}"/>
              </a:ext>
            </a:extLst>
          </p:cNvPr>
          <p:cNvSpPr txBox="1"/>
          <p:nvPr/>
        </p:nvSpPr>
        <p:spPr>
          <a:xfrm>
            <a:off x="1193235" y="1250307"/>
            <a:ext cx="1010767" cy="60560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Associate Dean for Infrastructure and Faculty Support</a:t>
            </a:r>
          </a:p>
          <a:p>
            <a:pPr algn="ctr"/>
            <a:endParaRPr lang="en-US" sz="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2550EBA-B886-7AE7-29DE-D51205502234}"/>
              </a:ext>
            </a:extLst>
          </p:cNvPr>
          <p:cNvSpPr txBox="1"/>
          <p:nvPr/>
        </p:nvSpPr>
        <p:spPr>
          <a:xfrm>
            <a:off x="2059509" y="-22186"/>
            <a:ext cx="8245765" cy="461665"/>
          </a:xfrm>
          <a:prstGeom prst="rect">
            <a:avLst/>
          </a:prstGeom>
          <a:noFill/>
          <a:effectLst>
            <a:glow rad="139700">
              <a:srgbClr val="7030A0"/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/>
              <a:t>College of Arts and Science Organizational Chart</a:t>
            </a:r>
          </a:p>
        </p:txBody>
      </p:sp>
      <p:pic>
        <p:nvPicPr>
          <p:cNvPr id="5" name="Picture 4" descr="A black and purple sign&#10;&#10;Description automatically generated">
            <a:extLst>
              <a:ext uri="{FF2B5EF4-FFF2-40B4-BE49-F238E27FC236}">
                <a16:creationId xmlns:a16="http://schemas.microsoft.com/office/drawing/2014/main" id="{9CD41E03-AB86-206B-D1DF-51E4F975C5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37" y="88377"/>
            <a:ext cx="1821180" cy="43942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E898AA-67DD-BC54-933E-38C710F49D12}"/>
              </a:ext>
            </a:extLst>
          </p:cNvPr>
          <p:cNvSpPr txBox="1"/>
          <p:nvPr/>
        </p:nvSpPr>
        <p:spPr>
          <a:xfrm>
            <a:off x="5388776" y="481300"/>
            <a:ext cx="1662545" cy="49244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DEAN</a:t>
            </a:r>
          </a:p>
          <a:p>
            <a:pPr algn="ctr"/>
            <a:r>
              <a:rPr lang="en-US" sz="1400" b="1"/>
              <a:t>CHRIS CULBERTSON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5B7ED-CE16-5155-D184-FFAD308ADCA1}"/>
              </a:ext>
            </a:extLst>
          </p:cNvPr>
          <p:cNvSpPr txBox="1"/>
          <p:nvPr/>
        </p:nvSpPr>
        <p:spPr>
          <a:xfrm>
            <a:off x="3449501" y="1259183"/>
            <a:ext cx="1183993" cy="64633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Associate Dean for Student Success &amp; Engagement</a:t>
            </a:r>
          </a:p>
          <a:p>
            <a:pPr algn="ctr"/>
            <a:endParaRPr lang="en-US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1B95BC-F66E-5C4E-99E8-9DC5107C0F94}"/>
              </a:ext>
            </a:extLst>
          </p:cNvPr>
          <p:cNvSpPr txBox="1"/>
          <p:nvPr/>
        </p:nvSpPr>
        <p:spPr>
          <a:xfrm>
            <a:off x="10315348" y="1231894"/>
            <a:ext cx="1317103" cy="46166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Budget Fiscal Officer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8F3A97-EA51-75D2-1B81-0F55F5927870}"/>
              </a:ext>
            </a:extLst>
          </p:cNvPr>
          <p:cNvSpPr txBox="1"/>
          <p:nvPr/>
        </p:nvSpPr>
        <p:spPr>
          <a:xfrm>
            <a:off x="8830728" y="1258762"/>
            <a:ext cx="1377835" cy="73866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Associate Dean for Academic Affairs and Planning</a:t>
            </a:r>
          </a:p>
          <a:p>
            <a:pPr algn="ctr"/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E20C4C-24B3-93C9-24F7-78B3DBAFFCDC}"/>
              </a:ext>
            </a:extLst>
          </p:cNvPr>
          <p:cNvSpPr txBox="1"/>
          <p:nvPr/>
        </p:nvSpPr>
        <p:spPr>
          <a:xfrm>
            <a:off x="7362953" y="1256494"/>
            <a:ext cx="1384838" cy="73866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Assistant Dean for Research &amp; Graduate Studies</a:t>
            </a:r>
          </a:p>
          <a:p>
            <a:pPr algn="ctr"/>
            <a:endParaRPr lang="en-US" sz="1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20F7F4-8F13-4A63-C713-90BFF38A3DDF}"/>
              </a:ext>
            </a:extLst>
          </p:cNvPr>
          <p:cNvSpPr txBox="1"/>
          <p:nvPr/>
        </p:nvSpPr>
        <p:spPr>
          <a:xfrm>
            <a:off x="5929584" y="1244146"/>
            <a:ext cx="1386296" cy="692497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/>
              <a:t>Director of Communications and Marketing</a:t>
            </a:r>
          </a:p>
          <a:p>
            <a:pPr algn="ctr"/>
            <a:endParaRPr lang="en-US" sz="11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D7A5DAE-147D-7538-A81A-6D325A1F686A}"/>
              </a:ext>
            </a:extLst>
          </p:cNvPr>
          <p:cNvSpPr txBox="1"/>
          <p:nvPr/>
        </p:nvSpPr>
        <p:spPr>
          <a:xfrm>
            <a:off x="2289009" y="1250307"/>
            <a:ext cx="1086843" cy="76944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Assistant Dean for Diversity, Recruitment and Retention</a:t>
            </a:r>
          </a:p>
          <a:p>
            <a:pPr algn="ctr"/>
            <a:endParaRPr lang="en-US" sz="12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5A5B3C5-C5E7-9F58-399B-0A36A832D8EE}"/>
              </a:ext>
            </a:extLst>
          </p:cNvPr>
          <p:cNvSpPr txBox="1"/>
          <p:nvPr/>
        </p:nvSpPr>
        <p:spPr>
          <a:xfrm>
            <a:off x="10534175" y="2391029"/>
            <a:ext cx="1101825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HR Representative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3DD869-872A-2B7B-36D1-4296075E5857}"/>
              </a:ext>
            </a:extLst>
          </p:cNvPr>
          <p:cNvSpPr txBox="1"/>
          <p:nvPr/>
        </p:nvSpPr>
        <p:spPr>
          <a:xfrm>
            <a:off x="10534176" y="1984377"/>
            <a:ext cx="106152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HR Analyst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92057EB-A714-8D94-06BC-D6A690D7ACBA}"/>
              </a:ext>
            </a:extLst>
          </p:cNvPr>
          <p:cNvSpPr txBox="1"/>
          <p:nvPr/>
        </p:nvSpPr>
        <p:spPr>
          <a:xfrm>
            <a:off x="10792185" y="5570805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7F7021F-DAC8-BCE7-EACD-98D3F99A2680}"/>
              </a:ext>
            </a:extLst>
          </p:cNvPr>
          <p:cNvSpPr txBox="1"/>
          <p:nvPr/>
        </p:nvSpPr>
        <p:spPr>
          <a:xfrm>
            <a:off x="10323465" y="4655051"/>
            <a:ext cx="1425488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Business Officer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CC1B1B7-1C77-0AD7-7D9B-387C53924C18}"/>
              </a:ext>
            </a:extLst>
          </p:cNvPr>
          <p:cNvSpPr txBox="1"/>
          <p:nvPr/>
        </p:nvSpPr>
        <p:spPr>
          <a:xfrm>
            <a:off x="10534175" y="4064831"/>
            <a:ext cx="122354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 II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11B756D-82D4-D324-0F6E-B411D8DDC50B}"/>
              </a:ext>
            </a:extLst>
          </p:cNvPr>
          <p:cNvSpPr txBox="1"/>
          <p:nvPr/>
        </p:nvSpPr>
        <p:spPr>
          <a:xfrm>
            <a:off x="10547734" y="3759621"/>
            <a:ext cx="1174099" cy="21761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HR Analyst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B2D0618-C315-AB4B-570F-CA9DA069535B}"/>
              </a:ext>
            </a:extLst>
          </p:cNvPr>
          <p:cNvSpPr txBox="1"/>
          <p:nvPr/>
        </p:nvSpPr>
        <p:spPr>
          <a:xfrm>
            <a:off x="10534175" y="3158642"/>
            <a:ext cx="148442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Budget Fiscal Coordinator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A05064F-7D51-93AE-F920-1982BDCC81E7}"/>
              </a:ext>
            </a:extLst>
          </p:cNvPr>
          <p:cNvSpPr txBox="1"/>
          <p:nvPr/>
        </p:nvSpPr>
        <p:spPr>
          <a:xfrm>
            <a:off x="10534175" y="2810018"/>
            <a:ext cx="1111319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Business Officer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61E1892-C325-7339-2BE7-DF3C1CC6ECEE}"/>
              </a:ext>
            </a:extLst>
          </p:cNvPr>
          <p:cNvSpPr txBox="1"/>
          <p:nvPr/>
        </p:nvSpPr>
        <p:spPr>
          <a:xfrm>
            <a:off x="4010704" y="2292107"/>
            <a:ext cx="1101475" cy="200055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700"/>
              <a:t>Recruitment Coordinator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8A2BF4B-ED6D-EAC2-5249-BAFB5EA7097E}"/>
              </a:ext>
            </a:extLst>
          </p:cNvPr>
          <p:cNvSpPr txBox="1"/>
          <p:nvPr/>
        </p:nvSpPr>
        <p:spPr>
          <a:xfrm>
            <a:off x="3546807" y="2619944"/>
            <a:ext cx="136643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Asst Director II, Interdisciplinary Services 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4CFC1F4-B095-E93C-3D45-B9C45CCBA2D4}"/>
              </a:ext>
            </a:extLst>
          </p:cNvPr>
          <p:cNvSpPr txBox="1"/>
          <p:nvPr/>
        </p:nvSpPr>
        <p:spPr>
          <a:xfrm>
            <a:off x="3553325" y="3624238"/>
            <a:ext cx="122903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>
                <a:ea typeface="Calibri"/>
                <a:cs typeface="Calibri"/>
              </a:rPr>
              <a:t>College Orientation Coordinator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7821D5A-E5A8-B5B3-53E2-60CCCFB61246}"/>
              </a:ext>
            </a:extLst>
          </p:cNvPr>
          <p:cNvSpPr txBox="1"/>
          <p:nvPr/>
        </p:nvSpPr>
        <p:spPr>
          <a:xfrm>
            <a:off x="3079258" y="6001502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Student Services Assistant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CBF4BC3-3263-21B5-71A0-0C9B963E24EB}"/>
              </a:ext>
            </a:extLst>
          </p:cNvPr>
          <p:cNvSpPr txBox="1"/>
          <p:nvPr/>
        </p:nvSpPr>
        <p:spPr>
          <a:xfrm>
            <a:off x="3079258" y="5623342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Student Services Assistant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463F263A-CA3A-CF35-7085-D92B224894B8}"/>
              </a:ext>
            </a:extLst>
          </p:cNvPr>
          <p:cNvSpPr txBox="1"/>
          <p:nvPr/>
        </p:nvSpPr>
        <p:spPr>
          <a:xfrm>
            <a:off x="3511476" y="5162656"/>
            <a:ext cx="121551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 dirty="0"/>
              <a:t>Asst Director I of Student Services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3D2B722-F5D0-925D-7331-397E23559177}"/>
              </a:ext>
            </a:extLst>
          </p:cNvPr>
          <p:cNvSpPr txBox="1"/>
          <p:nvPr/>
        </p:nvSpPr>
        <p:spPr>
          <a:xfrm>
            <a:off x="3546807" y="3139882"/>
            <a:ext cx="123555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Advising Practices Administrator 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D2CB9820-60DB-542B-5A64-8929714B4AD4}"/>
              </a:ext>
            </a:extLst>
          </p:cNvPr>
          <p:cNvSpPr txBox="1"/>
          <p:nvPr/>
        </p:nvSpPr>
        <p:spPr>
          <a:xfrm>
            <a:off x="3534486" y="4782479"/>
            <a:ext cx="120812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Academic Advisor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0700AF6F-DC20-1643-725A-B5B48A138F65}"/>
              </a:ext>
            </a:extLst>
          </p:cNvPr>
          <p:cNvSpPr txBox="1"/>
          <p:nvPr/>
        </p:nvSpPr>
        <p:spPr>
          <a:xfrm>
            <a:off x="3546807" y="4370263"/>
            <a:ext cx="1195803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Academic Advisor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0B00F8A-C289-47A4-6368-72A6A2DA8181}"/>
              </a:ext>
            </a:extLst>
          </p:cNvPr>
          <p:cNvSpPr txBox="1"/>
          <p:nvPr/>
        </p:nvSpPr>
        <p:spPr>
          <a:xfrm>
            <a:off x="3535041" y="4009017"/>
            <a:ext cx="1195803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Academic Advisor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4E92DC3-D943-67AB-9E41-5A9B88719653}"/>
              </a:ext>
            </a:extLst>
          </p:cNvPr>
          <p:cNvSpPr txBox="1"/>
          <p:nvPr/>
        </p:nvSpPr>
        <p:spPr>
          <a:xfrm>
            <a:off x="3714591" y="1961725"/>
            <a:ext cx="117223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Director of Recruitment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F1015D3-9A46-D7DC-E849-0568A8D82AD7}"/>
              </a:ext>
            </a:extLst>
          </p:cNvPr>
          <p:cNvSpPr txBox="1"/>
          <p:nvPr/>
        </p:nvSpPr>
        <p:spPr>
          <a:xfrm>
            <a:off x="10792185" y="5133742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4CC2B60-6FA6-B1F0-0850-9C46E6DBD980}"/>
              </a:ext>
            </a:extLst>
          </p:cNvPr>
          <p:cNvSpPr txBox="1"/>
          <p:nvPr/>
        </p:nvSpPr>
        <p:spPr>
          <a:xfrm>
            <a:off x="10823958" y="6403670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BE0650B-04E5-9D84-5D99-E54728DE413D}"/>
              </a:ext>
            </a:extLst>
          </p:cNvPr>
          <p:cNvSpPr txBox="1"/>
          <p:nvPr/>
        </p:nvSpPr>
        <p:spPr>
          <a:xfrm>
            <a:off x="10802144" y="6001502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Accountant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2C0F0AF-B3BD-467A-E61A-0722543F045F}"/>
              </a:ext>
            </a:extLst>
          </p:cNvPr>
          <p:cNvSpPr txBox="1"/>
          <p:nvPr/>
        </p:nvSpPr>
        <p:spPr>
          <a:xfrm>
            <a:off x="6394082" y="2114219"/>
            <a:ext cx="1022905" cy="218453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Event Coordinator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7AE1FFD-DAFB-C30D-41EF-4D5380711C8D}"/>
              </a:ext>
            </a:extLst>
          </p:cNvPr>
          <p:cNvSpPr txBox="1"/>
          <p:nvPr/>
        </p:nvSpPr>
        <p:spPr>
          <a:xfrm>
            <a:off x="7672612" y="2123040"/>
            <a:ext cx="107551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Grant Specialist and ADR Assistant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21E4169-45CA-88AF-B85D-D7DC27F04503}"/>
              </a:ext>
            </a:extLst>
          </p:cNvPr>
          <p:cNvSpPr txBox="1"/>
          <p:nvPr/>
        </p:nvSpPr>
        <p:spPr>
          <a:xfrm>
            <a:off x="9188166" y="2065213"/>
            <a:ext cx="1008728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Office Specialist IV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13D0601D-6304-3BE7-49AE-2D5F8989C9C5}"/>
              </a:ext>
            </a:extLst>
          </p:cNvPr>
          <p:cNvSpPr txBox="1"/>
          <p:nvPr/>
        </p:nvSpPr>
        <p:spPr>
          <a:xfrm>
            <a:off x="9144835" y="2505303"/>
            <a:ext cx="117722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Manager Course Development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CEFEA3A-54AF-7186-0979-ACB11516279C}"/>
              </a:ext>
            </a:extLst>
          </p:cNvPr>
          <p:cNvSpPr txBox="1"/>
          <p:nvPr/>
        </p:nvSpPr>
        <p:spPr>
          <a:xfrm>
            <a:off x="9190101" y="3076746"/>
            <a:ext cx="1021885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800"/>
              <a:t>Manager Curriculum Integrity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8742F872-1CD8-19FC-C382-56537625675F}"/>
              </a:ext>
            </a:extLst>
          </p:cNvPr>
          <p:cNvSpPr txBox="1"/>
          <p:nvPr/>
        </p:nvSpPr>
        <p:spPr>
          <a:xfrm>
            <a:off x="9197610" y="4108238"/>
            <a:ext cx="102188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Instructional Designer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3E6CD03C-2B32-BEB3-6603-6FAF519C3843}"/>
              </a:ext>
            </a:extLst>
          </p:cNvPr>
          <p:cNvSpPr txBox="1"/>
          <p:nvPr/>
        </p:nvSpPr>
        <p:spPr>
          <a:xfrm>
            <a:off x="42104" y="1261523"/>
            <a:ext cx="1102700" cy="553998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/>
              <a:t>Environmental Science Program Coordinator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168E819-A944-1ED6-DB43-8A4D7584163B}"/>
              </a:ext>
            </a:extLst>
          </p:cNvPr>
          <p:cNvSpPr txBox="1"/>
          <p:nvPr/>
        </p:nvSpPr>
        <p:spPr>
          <a:xfrm>
            <a:off x="3965469" y="484536"/>
            <a:ext cx="13266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Executive Assistant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DCD3744-7D09-E6CA-B583-0510762983B4}"/>
              </a:ext>
            </a:extLst>
          </p:cNvPr>
          <p:cNvSpPr txBox="1"/>
          <p:nvPr/>
        </p:nvSpPr>
        <p:spPr>
          <a:xfrm>
            <a:off x="9930368" y="88377"/>
            <a:ext cx="239221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/>
              <a:t>Updated December 19, 2024</a:t>
            </a:r>
          </a:p>
        </p:txBody>
      </p:sp>
      <p:cxnSp>
        <p:nvCxnSpPr>
          <p:cNvPr id="377" name="Straight Connector 376">
            <a:extLst>
              <a:ext uri="{FF2B5EF4-FFF2-40B4-BE49-F238E27FC236}">
                <a16:creationId xmlns:a16="http://schemas.microsoft.com/office/drawing/2014/main" id="{D981F94E-A59B-CD99-C8B6-49EAADF7C254}"/>
              </a:ext>
            </a:extLst>
          </p:cNvPr>
          <p:cNvCxnSpPr>
            <a:cxnSpLocks/>
            <a:stCxn id="81" idx="0"/>
            <a:endCxn id="81" idx="0"/>
          </p:cNvCxnSpPr>
          <p:nvPr/>
        </p:nvCxnSpPr>
        <p:spPr>
          <a:xfrm>
            <a:off x="593454" y="1261523"/>
            <a:ext cx="0" cy="0"/>
          </a:xfrm>
          <a:prstGeom prst="line">
            <a:avLst/>
          </a:prstGeo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BE142F65-5D91-FD69-D4C9-3D6AE072414A}"/>
              </a:ext>
            </a:extLst>
          </p:cNvPr>
          <p:cNvSpPr txBox="1"/>
          <p:nvPr/>
        </p:nvSpPr>
        <p:spPr>
          <a:xfrm>
            <a:off x="9209068" y="3648189"/>
            <a:ext cx="1021886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Degree Analyst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F3AABF6-1CB3-516E-33DF-DBEACC23F3A4}"/>
              </a:ext>
            </a:extLst>
          </p:cNvPr>
          <p:cNvSpPr txBox="1"/>
          <p:nvPr/>
        </p:nvSpPr>
        <p:spPr>
          <a:xfrm>
            <a:off x="4691074" y="1263283"/>
            <a:ext cx="1204218" cy="64633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Department Heads</a:t>
            </a:r>
          </a:p>
          <a:p>
            <a:pPr algn="ctr"/>
            <a:endParaRPr lang="en-US" sz="12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31A7543-2915-9103-73A0-35490DA79131}"/>
              </a:ext>
            </a:extLst>
          </p:cNvPr>
          <p:cNvSpPr txBox="1"/>
          <p:nvPr/>
        </p:nvSpPr>
        <p:spPr>
          <a:xfrm>
            <a:off x="6881735" y="38055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C46ABB3-4B84-C33A-7B9D-667D28F8C6F3}"/>
              </a:ext>
            </a:extLst>
          </p:cNvPr>
          <p:cNvSpPr txBox="1"/>
          <p:nvPr/>
        </p:nvSpPr>
        <p:spPr>
          <a:xfrm>
            <a:off x="7034135" y="39579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03C7107-3918-B95A-4377-341B4EA2A549}"/>
              </a:ext>
            </a:extLst>
          </p:cNvPr>
          <p:cNvSpPr txBox="1"/>
          <p:nvPr/>
        </p:nvSpPr>
        <p:spPr>
          <a:xfrm>
            <a:off x="7186535" y="4110397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8B1DD22-E03C-0771-F5AF-06D8DE579937}"/>
              </a:ext>
            </a:extLst>
          </p:cNvPr>
          <p:cNvSpPr txBox="1"/>
          <p:nvPr/>
        </p:nvSpPr>
        <p:spPr>
          <a:xfrm>
            <a:off x="6446857" y="2986615"/>
            <a:ext cx="521857" cy="270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9830B64-2397-5161-E747-C23A3326BE1A}"/>
              </a:ext>
            </a:extLst>
          </p:cNvPr>
          <p:cNvSpPr txBox="1"/>
          <p:nvPr/>
        </p:nvSpPr>
        <p:spPr>
          <a:xfrm>
            <a:off x="5344489" y="5947691"/>
            <a:ext cx="1395842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Geography and Geospatial Sciences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5A6343B-3D12-7674-4E9D-C3CC2D6A2CED}"/>
              </a:ext>
            </a:extLst>
          </p:cNvPr>
          <p:cNvSpPr txBox="1"/>
          <p:nvPr/>
        </p:nvSpPr>
        <p:spPr>
          <a:xfrm>
            <a:off x="5341514" y="6385429"/>
            <a:ext cx="139584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Geology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B8A848F-875B-5B7B-99AF-F25E205A4E64}"/>
              </a:ext>
            </a:extLst>
          </p:cNvPr>
          <p:cNvSpPr txBox="1"/>
          <p:nvPr/>
        </p:nvSpPr>
        <p:spPr>
          <a:xfrm>
            <a:off x="5330626" y="5146470"/>
            <a:ext cx="1402000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Economics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8AD2EC2-297E-55B1-30A4-788A0BC68B26}"/>
              </a:ext>
            </a:extLst>
          </p:cNvPr>
          <p:cNvSpPr txBox="1"/>
          <p:nvPr/>
        </p:nvSpPr>
        <p:spPr>
          <a:xfrm>
            <a:off x="5343844" y="3077793"/>
            <a:ext cx="1514128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A. Q. Miller School of Media and Communication (Director)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F6B49C61-F6AA-16F9-6D12-79327EB2E07C}"/>
              </a:ext>
            </a:extLst>
          </p:cNvPr>
          <p:cNvSpPr txBox="1"/>
          <p:nvPr/>
        </p:nvSpPr>
        <p:spPr>
          <a:xfrm>
            <a:off x="5347746" y="5545585"/>
            <a:ext cx="1401999" cy="218429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English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2DE99B6-AACE-F566-DE26-C5080DEC6CE1}"/>
              </a:ext>
            </a:extLst>
          </p:cNvPr>
          <p:cNvSpPr txBox="1"/>
          <p:nvPr/>
        </p:nvSpPr>
        <p:spPr>
          <a:xfrm>
            <a:off x="5341466" y="4755684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Chemistry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80DC9F66-24DF-E53E-0542-56C8FC7B8027}"/>
              </a:ext>
            </a:extLst>
          </p:cNvPr>
          <p:cNvSpPr txBox="1"/>
          <p:nvPr/>
        </p:nvSpPr>
        <p:spPr>
          <a:xfrm>
            <a:off x="5358443" y="4423681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Division of Biology (Director)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5A8F856-B9DB-4D15-5406-A1E9556F594F}"/>
              </a:ext>
            </a:extLst>
          </p:cNvPr>
          <p:cNvSpPr txBox="1"/>
          <p:nvPr/>
        </p:nvSpPr>
        <p:spPr>
          <a:xfrm>
            <a:off x="5345566" y="3952801"/>
            <a:ext cx="140276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Biochemistry and Molecular Biophysics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267B1F9-A93B-5A4F-135C-164BCEF11B28}"/>
              </a:ext>
            </a:extLst>
          </p:cNvPr>
          <p:cNvSpPr txBox="1"/>
          <p:nvPr/>
        </p:nvSpPr>
        <p:spPr>
          <a:xfrm>
            <a:off x="5351016" y="3586517"/>
            <a:ext cx="1402767" cy="218429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Art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96B2396-2074-2F86-2F38-F8391F70AE40}"/>
              </a:ext>
            </a:extLst>
          </p:cNvPr>
          <p:cNvSpPr txBox="1"/>
          <p:nvPr/>
        </p:nvSpPr>
        <p:spPr>
          <a:xfrm>
            <a:off x="7019509" y="5026241"/>
            <a:ext cx="12440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Political Science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DE22DB2-8471-28F9-ABD9-0087EB189FDF}"/>
              </a:ext>
            </a:extLst>
          </p:cNvPr>
          <p:cNvSpPr txBox="1"/>
          <p:nvPr/>
        </p:nvSpPr>
        <p:spPr>
          <a:xfrm>
            <a:off x="7010168" y="3867979"/>
            <a:ext cx="127491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Modern Languages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24068C92-DB70-F88E-181D-372CCF88FA44}"/>
              </a:ext>
            </a:extLst>
          </p:cNvPr>
          <p:cNvSpPr txBox="1"/>
          <p:nvPr/>
        </p:nvSpPr>
        <p:spPr>
          <a:xfrm>
            <a:off x="7033331" y="5417649"/>
            <a:ext cx="1228589" cy="218296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Psychological Sciences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584C042D-1C26-7118-20AD-ABDA102205D5}"/>
              </a:ext>
            </a:extLst>
          </p:cNvPr>
          <p:cNvSpPr txBox="1"/>
          <p:nvPr/>
        </p:nvSpPr>
        <p:spPr>
          <a:xfrm>
            <a:off x="7034135" y="3067490"/>
            <a:ext cx="1263138" cy="214361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Mathematics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9B088C7-0A1D-48EA-ECBD-C2304B08DE53}"/>
              </a:ext>
            </a:extLst>
          </p:cNvPr>
          <p:cNvSpPr txBox="1"/>
          <p:nvPr/>
        </p:nvSpPr>
        <p:spPr>
          <a:xfrm>
            <a:off x="7020321" y="3467896"/>
            <a:ext cx="126476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Military Science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1274A37-DA05-C8C2-9C85-28E59C3384C2}"/>
              </a:ext>
            </a:extLst>
          </p:cNvPr>
          <p:cNvSpPr txBox="1"/>
          <p:nvPr/>
        </p:nvSpPr>
        <p:spPr>
          <a:xfrm>
            <a:off x="8667040" y="5294128"/>
            <a:ext cx="128078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/>
              <a:t>Statistics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13513C7-A926-E804-A3F8-B9BBEAA339D5}"/>
              </a:ext>
            </a:extLst>
          </p:cNvPr>
          <p:cNvSpPr txBox="1"/>
          <p:nvPr/>
        </p:nvSpPr>
        <p:spPr>
          <a:xfrm>
            <a:off x="8685039" y="4775725"/>
            <a:ext cx="1258636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Sociology, Anthropology and Social Work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C5E05836-F84A-5384-577C-6951AED42386}"/>
              </a:ext>
            </a:extLst>
          </p:cNvPr>
          <p:cNvSpPr txBox="1"/>
          <p:nvPr/>
        </p:nvSpPr>
        <p:spPr>
          <a:xfrm>
            <a:off x="7037558" y="6250934"/>
            <a:ext cx="1228590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Social Transformation Studies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0A843E46-82A1-3DED-372E-CEC0749441FC}"/>
              </a:ext>
            </a:extLst>
          </p:cNvPr>
          <p:cNvSpPr txBox="1"/>
          <p:nvPr/>
        </p:nvSpPr>
        <p:spPr>
          <a:xfrm>
            <a:off x="7026316" y="5757440"/>
            <a:ext cx="1270957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School of Music, Theatre, and Dance (Director)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71E5FCC0-D3DE-D467-2DA4-9B247D6202AD}"/>
              </a:ext>
            </a:extLst>
          </p:cNvPr>
          <p:cNvSpPr txBox="1"/>
          <p:nvPr/>
        </p:nvSpPr>
        <p:spPr>
          <a:xfrm>
            <a:off x="5358443" y="2676750"/>
            <a:ext cx="1402767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Aerospace Studies</a:t>
            </a: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DD73CCA3-8C77-982E-B9CD-49B1F663F612}"/>
              </a:ext>
            </a:extLst>
          </p:cNvPr>
          <p:cNvSpPr txBox="1"/>
          <p:nvPr/>
        </p:nvSpPr>
        <p:spPr>
          <a:xfrm>
            <a:off x="7024935" y="2670978"/>
            <a:ext cx="125629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History (Chair)</a:t>
            </a: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37B5D9C-2D28-51FE-810B-BD7068DB5A17}"/>
              </a:ext>
            </a:extLst>
          </p:cNvPr>
          <p:cNvSpPr txBox="1"/>
          <p:nvPr/>
        </p:nvSpPr>
        <p:spPr>
          <a:xfrm>
            <a:off x="7008336" y="4240867"/>
            <a:ext cx="1264764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Philosophy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89023C60-5120-9795-5852-23864A0CBCA2}"/>
              </a:ext>
            </a:extLst>
          </p:cNvPr>
          <p:cNvSpPr txBox="1"/>
          <p:nvPr/>
        </p:nvSpPr>
        <p:spPr>
          <a:xfrm>
            <a:off x="8693241" y="5706371"/>
            <a:ext cx="1308039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 Center for Basic Cancer Research (Director)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4311D890-CD7C-9AEE-7857-CF2B7A6FE2F6}"/>
              </a:ext>
            </a:extLst>
          </p:cNvPr>
          <p:cNvSpPr txBox="1"/>
          <p:nvPr/>
        </p:nvSpPr>
        <p:spPr>
          <a:xfrm>
            <a:off x="8678976" y="6171561"/>
            <a:ext cx="1270761" cy="33855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Chapman Center for Rural Studies (Director)</a:t>
            </a:r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398C54A4-B5CB-B59A-F25A-103D6E10D996}"/>
              </a:ext>
            </a:extLst>
          </p:cNvPr>
          <p:cNvSpPr txBox="1"/>
          <p:nvPr/>
        </p:nvSpPr>
        <p:spPr>
          <a:xfrm>
            <a:off x="7019662" y="4658584"/>
            <a:ext cx="139584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Physics</a:t>
            </a: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338E50E2-B536-C69D-495E-EE180A4FE1C3}"/>
              </a:ext>
            </a:extLst>
          </p:cNvPr>
          <p:cNvSpPr txBox="1"/>
          <p:nvPr/>
        </p:nvSpPr>
        <p:spPr>
          <a:xfrm>
            <a:off x="80836" y="4847340"/>
            <a:ext cx="37935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myriad-pro"/>
              </a:rPr>
              <a:t>110 Calvin Hall</a:t>
            </a:r>
          </a:p>
          <a:p>
            <a:pPr algn="l"/>
            <a:r>
              <a:rPr lang="en-US" b="0" i="0" dirty="0">
                <a:effectLst/>
                <a:latin typeface="myriad-pro"/>
              </a:rPr>
              <a:t>802 Mid Campus Drive South, Manhattan, KS 66506‐0500</a:t>
            </a:r>
          </a:p>
          <a:p>
            <a:pPr algn="l"/>
            <a:r>
              <a:rPr lang="en-US" b="0" i="0" u="none" strike="noStrike" dirty="0">
                <a:effectLst/>
                <a:latin typeface="myriad-pr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785-532-6900</a:t>
            </a:r>
            <a:r>
              <a:rPr lang="en-US" b="0" i="0" dirty="0">
                <a:effectLst/>
                <a:latin typeface="myriad-pro"/>
              </a:rPr>
              <a:t> </a:t>
            </a:r>
          </a:p>
          <a:p>
            <a:pPr algn="l"/>
            <a:r>
              <a:rPr lang="en-US" b="0" i="0" u="none" strike="noStrike" dirty="0">
                <a:effectLst/>
                <a:latin typeface="myriad-pro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asdeans@k-state.edu</a:t>
            </a:r>
            <a:endParaRPr lang="en-US" b="0" i="0" dirty="0">
              <a:effectLst/>
              <a:latin typeface="myriad-pro"/>
            </a:endParaRPr>
          </a:p>
        </p:txBody>
      </p:sp>
      <p:pic>
        <p:nvPicPr>
          <p:cNvPr id="1026" name="Picture 2" descr="K-State campus map: Calvin Hall">
            <a:extLst>
              <a:ext uri="{FF2B5EF4-FFF2-40B4-BE49-F238E27FC236}">
                <a16:creationId xmlns:a16="http://schemas.microsoft.com/office/drawing/2014/main" id="{E8890841-50FB-A5DB-C8AC-E270CE008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50" y="3111627"/>
            <a:ext cx="2771775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61167980-475E-A934-FF11-7418012E933C}"/>
              </a:ext>
            </a:extLst>
          </p:cNvPr>
          <p:cNvCxnSpPr>
            <a:cxnSpLocks/>
          </p:cNvCxnSpPr>
          <p:nvPr/>
        </p:nvCxnSpPr>
        <p:spPr>
          <a:xfrm>
            <a:off x="593454" y="1002740"/>
            <a:ext cx="10491633" cy="4502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2" name="Straight Connector 171">
            <a:extLst>
              <a:ext uri="{FF2B5EF4-FFF2-40B4-BE49-F238E27FC236}">
                <a16:creationId xmlns:a16="http://schemas.microsoft.com/office/drawing/2014/main" id="{787B92FB-E691-F5F0-3C30-47639E990F9D}"/>
              </a:ext>
            </a:extLst>
          </p:cNvPr>
          <p:cNvCxnSpPr>
            <a:cxnSpLocks/>
            <a:endCxn id="81" idx="0"/>
          </p:cNvCxnSpPr>
          <p:nvPr/>
        </p:nvCxnSpPr>
        <p:spPr>
          <a:xfrm>
            <a:off x="593454" y="1002740"/>
            <a:ext cx="0" cy="25878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6" name="Straight Connector 175">
            <a:extLst>
              <a:ext uri="{FF2B5EF4-FFF2-40B4-BE49-F238E27FC236}">
                <a16:creationId xmlns:a16="http://schemas.microsoft.com/office/drawing/2014/main" id="{23502F76-BB76-19F4-9A32-AA8A782FF0CC}"/>
              </a:ext>
            </a:extLst>
          </p:cNvPr>
          <p:cNvCxnSpPr>
            <a:cxnSpLocks/>
            <a:endCxn id="373" idx="0"/>
          </p:cNvCxnSpPr>
          <p:nvPr/>
        </p:nvCxnSpPr>
        <p:spPr>
          <a:xfrm>
            <a:off x="1698619" y="1002740"/>
            <a:ext cx="0" cy="24756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C3221687-2093-2381-7FE1-0227EC03BDEE}"/>
              </a:ext>
            </a:extLst>
          </p:cNvPr>
          <p:cNvCxnSpPr>
            <a:cxnSpLocks/>
            <a:endCxn id="13" idx="0"/>
          </p:cNvCxnSpPr>
          <p:nvPr/>
        </p:nvCxnSpPr>
        <p:spPr>
          <a:xfrm>
            <a:off x="2832430" y="1016680"/>
            <a:ext cx="1" cy="23362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8C6D78C8-2FBF-52F8-765C-2AB7276F7717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4041498" y="1015296"/>
            <a:ext cx="0" cy="24388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948DCD82-C332-B6A4-A60F-541C22AFF5C0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5292069" y="1025251"/>
            <a:ext cx="1114" cy="23803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CE424D55-161B-04F7-FE65-D67FDD46442D}"/>
              </a:ext>
            </a:extLst>
          </p:cNvPr>
          <p:cNvCxnSpPr>
            <a:cxnSpLocks/>
          </p:cNvCxnSpPr>
          <p:nvPr/>
        </p:nvCxnSpPr>
        <p:spPr>
          <a:xfrm>
            <a:off x="6634984" y="1025251"/>
            <a:ext cx="0" cy="22916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29" name="Straight Connector 1028">
            <a:extLst>
              <a:ext uri="{FF2B5EF4-FFF2-40B4-BE49-F238E27FC236}">
                <a16:creationId xmlns:a16="http://schemas.microsoft.com/office/drawing/2014/main" id="{EAFC2AC7-CBCF-6871-25D7-3CE0671CAD4C}"/>
              </a:ext>
            </a:extLst>
          </p:cNvPr>
          <p:cNvCxnSpPr>
            <a:cxnSpLocks/>
          </p:cNvCxnSpPr>
          <p:nvPr/>
        </p:nvCxnSpPr>
        <p:spPr>
          <a:xfrm>
            <a:off x="8055372" y="1032358"/>
            <a:ext cx="0" cy="229165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0" name="Straight Connector 1029">
            <a:extLst>
              <a:ext uri="{FF2B5EF4-FFF2-40B4-BE49-F238E27FC236}">
                <a16:creationId xmlns:a16="http://schemas.microsoft.com/office/drawing/2014/main" id="{511DD707-1F50-775D-C28F-A8531564F637}"/>
              </a:ext>
            </a:extLst>
          </p:cNvPr>
          <p:cNvCxnSpPr>
            <a:cxnSpLocks/>
          </p:cNvCxnSpPr>
          <p:nvPr/>
        </p:nvCxnSpPr>
        <p:spPr>
          <a:xfrm>
            <a:off x="9519645" y="1032358"/>
            <a:ext cx="0" cy="229164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1" name="Straight Connector 1030">
            <a:extLst>
              <a:ext uri="{FF2B5EF4-FFF2-40B4-BE49-F238E27FC236}">
                <a16:creationId xmlns:a16="http://schemas.microsoft.com/office/drawing/2014/main" id="{E6BF1C19-A4CD-A1C6-36B3-22518D7A9C5C}"/>
              </a:ext>
            </a:extLst>
          </p:cNvPr>
          <p:cNvCxnSpPr>
            <a:cxnSpLocks/>
          </p:cNvCxnSpPr>
          <p:nvPr/>
        </p:nvCxnSpPr>
        <p:spPr>
          <a:xfrm>
            <a:off x="11085087" y="1047763"/>
            <a:ext cx="0" cy="18413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39" name="Straight Connector 1038">
            <a:extLst>
              <a:ext uri="{FF2B5EF4-FFF2-40B4-BE49-F238E27FC236}">
                <a16:creationId xmlns:a16="http://schemas.microsoft.com/office/drawing/2014/main" id="{4FD32DAB-EAD8-1561-EA80-134ACFCD8F88}"/>
              </a:ext>
            </a:extLst>
          </p:cNvPr>
          <p:cNvCxnSpPr>
            <a:cxnSpLocks/>
          </p:cNvCxnSpPr>
          <p:nvPr/>
        </p:nvCxnSpPr>
        <p:spPr>
          <a:xfrm flipH="1">
            <a:off x="5707470" y="1900458"/>
            <a:ext cx="3343" cy="65874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3" name="Straight Connector 1042">
            <a:extLst>
              <a:ext uri="{FF2B5EF4-FFF2-40B4-BE49-F238E27FC236}">
                <a16:creationId xmlns:a16="http://schemas.microsoft.com/office/drawing/2014/main" id="{5099117C-54A9-01DF-B7D4-B962999B9F8D}"/>
              </a:ext>
            </a:extLst>
          </p:cNvPr>
          <p:cNvCxnSpPr>
            <a:cxnSpLocks/>
          </p:cNvCxnSpPr>
          <p:nvPr/>
        </p:nvCxnSpPr>
        <p:spPr>
          <a:xfrm>
            <a:off x="5707470" y="2563002"/>
            <a:ext cx="3035985" cy="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4" name="Straight Connector 1043">
            <a:extLst>
              <a:ext uri="{FF2B5EF4-FFF2-40B4-BE49-F238E27FC236}">
                <a16:creationId xmlns:a16="http://schemas.microsoft.com/office/drawing/2014/main" id="{D56724E4-59B0-4CDD-E8EA-A40D11712EF4}"/>
              </a:ext>
            </a:extLst>
          </p:cNvPr>
          <p:cNvCxnSpPr>
            <a:cxnSpLocks/>
            <a:endCxn id="145" idx="0"/>
          </p:cNvCxnSpPr>
          <p:nvPr/>
        </p:nvCxnSpPr>
        <p:spPr>
          <a:xfrm>
            <a:off x="7653081" y="2555748"/>
            <a:ext cx="0" cy="1152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8" name="Straight Connector 1047">
            <a:extLst>
              <a:ext uri="{FF2B5EF4-FFF2-40B4-BE49-F238E27FC236}">
                <a16:creationId xmlns:a16="http://schemas.microsoft.com/office/drawing/2014/main" id="{ACEF3B91-7050-F5D1-B502-0CEDF4E9D9E1}"/>
              </a:ext>
            </a:extLst>
          </p:cNvPr>
          <p:cNvCxnSpPr>
            <a:cxnSpLocks/>
          </p:cNvCxnSpPr>
          <p:nvPr/>
        </p:nvCxnSpPr>
        <p:spPr>
          <a:xfrm>
            <a:off x="6059826" y="2559954"/>
            <a:ext cx="0" cy="1152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49" name="Straight Connector 1048">
            <a:extLst>
              <a:ext uri="{FF2B5EF4-FFF2-40B4-BE49-F238E27FC236}">
                <a16:creationId xmlns:a16="http://schemas.microsoft.com/office/drawing/2014/main" id="{AF90C16D-9C99-347F-ACDD-FE359465CE31}"/>
              </a:ext>
            </a:extLst>
          </p:cNvPr>
          <p:cNvCxnSpPr>
            <a:cxnSpLocks/>
          </p:cNvCxnSpPr>
          <p:nvPr/>
        </p:nvCxnSpPr>
        <p:spPr>
          <a:xfrm>
            <a:off x="7481285" y="1984377"/>
            <a:ext cx="0" cy="3077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2" name="Straight Connector 1051">
            <a:extLst>
              <a:ext uri="{FF2B5EF4-FFF2-40B4-BE49-F238E27FC236}">
                <a16:creationId xmlns:a16="http://schemas.microsoft.com/office/drawing/2014/main" id="{95BD5D7E-8106-4699-06CD-ACCACF21D687}"/>
              </a:ext>
            </a:extLst>
          </p:cNvPr>
          <p:cNvCxnSpPr>
            <a:cxnSpLocks/>
            <a:endCxn id="76" idx="1"/>
          </p:cNvCxnSpPr>
          <p:nvPr/>
        </p:nvCxnSpPr>
        <p:spPr>
          <a:xfrm>
            <a:off x="7481285" y="2292317"/>
            <a:ext cx="19132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5" name="Straight Connector 1054">
            <a:extLst>
              <a:ext uri="{FF2B5EF4-FFF2-40B4-BE49-F238E27FC236}">
                <a16:creationId xmlns:a16="http://schemas.microsoft.com/office/drawing/2014/main" id="{76410690-42A8-0624-49EF-C308885C0351}"/>
              </a:ext>
            </a:extLst>
          </p:cNvPr>
          <p:cNvCxnSpPr>
            <a:cxnSpLocks/>
          </p:cNvCxnSpPr>
          <p:nvPr/>
        </p:nvCxnSpPr>
        <p:spPr>
          <a:xfrm>
            <a:off x="8936484" y="1984377"/>
            <a:ext cx="27843" cy="2299996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7" name="Straight Connector 1056">
            <a:extLst>
              <a:ext uri="{FF2B5EF4-FFF2-40B4-BE49-F238E27FC236}">
                <a16:creationId xmlns:a16="http://schemas.microsoft.com/office/drawing/2014/main" id="{2744DE0B-5D05-9F7E-32C8-DBD3EEA21728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8966211" y="4277515"/>
            <a:ext cx="231399" cy="1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59" name="Straight Connector 1058">
            <a:extLst>
              <a:ext uri="{FF2B5EF4-FFF2-40B4-BE49-F238E27FC236}">
                <a16:creationId xmlns:a16="http://schemas.microsoft.com/office/drawing/2014/main" id="{9631F953-30AB-621F-EC7F-9715D1151D70}"/>
              </a:ext>
            </a:extLst>
          </p:cNvPr>
          <p:cNvCxnSpPr>
            <a:cxnSpLocks/>
            <a:endCxn id="77" idx="1"/>
          </p:cNvCxnSpPr>
          <p:nvPr/>
        </p:nvCxnSpPr>
        <p:spPr>
          <a:xfrm>
            <a:off x="8936484" y="2172935"/>
            <a:ext cx="25168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0" name="Straight Connector 1059">
            <a:extLst>
              <a:ext uri="{FF2B5EF4-FFF2-40B4-BE49-F238E27FC236}">
                <a16:creationId xmlns:a16="http://schemas.microsoft.com/office/drawing/2014/main" id="{24975094-9883-488D-8DDB-39E3F28E8257}"/>
              </a:ext>
            </a:extLst>
          </p:cNvPr>
          <p:cNvCxnSpPr>
            <a:cxnSpLocks/>
          </p:cNvCxnSpPr>
          <p:nvPr/>
        </p:nvCxnSpPr>
        <p:spPr>
          <a:xfrm>
            <a:off x="8938882" y="2691538"/>
            <a:ext cx="2008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1" name="Straight Connector 1060">
            <a:extLst>
              <a:ext uri="{FF2B5EF4-FFF2-40B4-BE49-F238E27FC236}">
                <a16:creationId xmlns:a16="http://schemas.microsoft.com/office/drawing/2014/main" id="{66B16173-2BD2-C156-8258-A2625ECEA82E}"/>
              </a:ext>
            </a:extLst>
          </p:cNvPr>
          <p:cNvCxnSpPr>
            <a:cxnSpLocks/>
            <a:endCxn id="79" idx="1"/>
          </p:cNvCxnSpPr>
          <p:nvPr/>
        </p:nvCxnSpPr>
        <p:spPr>
          <a:xfrm>
            <a:off x="8955791" y="3246023"/>
            <a:ext cx="23431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62" name="Straight Connector 1061">
            <a:extLst>
              <a:ext uri="{FF2B5EF4-FFF2-40B4-BE49-F238E27FC236}">
                <a16:creationId xmlns:a16="http://schemas.microsoft.com/office/drawing/2014/main" id="{2FA52B4C-7D95-9E97-3A16-89789253E3A3}"/>
              </a:ext>
            </a:extLst>
          </p:cNvPr>
          <p:cNvCxnSpPr>
            <a:cxnSpLocks/>
            <a:endCxn id="86" idx="1"/>
          </p:cNvCxnSpPr>
          <p:nvPr/>
        </p:nvCxnSpPr>
        <p:spPr>
          <a:xfrm flipV="1">
            <a:off x="8955791" y="3755911"/>
            <a:ext cx="253277" cy="328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0" name="Straight Connector 1069">
            <a:extLst>
              <a:ext uri="{FF2B5EF4-FFF2-40B4-BE49-F238E27FC236}">
                <a16:creationId xmlns:a16="http://schemas.microsoft.com/office/drawing/2014/main" id="{8FD94DEC-B2FD-21E2-12D7-1F8A74587C1A}"/>
              </a:ext>
            </a:extLst>
          </p:cNvPr>
          <p:cNvCxnSpPr>
            <a:cxnSpLocks/>
          </p:cNvCxnSpPr>
          <p:nvPr/>
        </p:nvCxnSpPr>
        <p:spPr>
          <a:xfrm>
            <a:off x="10395678" y="1693559"/>
            <a:ext cx="26900" cy="297695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3" name="Straight Connector 1072">
            <a:extLst>
              <a:ext uri="{FF2B5EF4-FFF2-40B4-BE49-F238E27FC236}">
                <a16:creationId xmlns:a16="http://schemas.microsoft.com/office/drawing/2014/main" id="{5A7B011E-D7DD-B2C6-B777-A5EB9FCF2D38}"/>
              </a:ext>
            </a:extLst>
          </p:cNvPr>
          <p:cNvCxnSpPr>
            <a:cxnSpLocks/>
          </p:cNvCxnSpPr>
          <p:nvPr/>
        </p:nvCxnSpPr>
        <p:spPr>
          <a:xfrm>
            <a:off x="10422578" y="4192346"/>
            <a:ext cx="11159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5" name="Straight Connector 1074">
            <a:extLst>
              <a:ext uri="{FF2B5EF4-FFF2-40B4-BE49-F238E27FC236}">
                <a16:creationId xmlns:a16="http://schemas.microsoft.com/office/drawing/2014/main" id="{B65AEE36-46E9-3BC7-F9CA-BE17F853EAB8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10422578" y="3266364"/>
            <a:ext cx="11159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6" name="Straight Connector 1075">
            <a:extLst>
              <a:ext uri="{FF2B5EF4-FFF2-40B4-BE49-F238E27FC236}">
                <a16:creationId xmlns:a16="http://schemas.microsoft.com/office/drawing/2014/main" id="{3E895F27-0A1F-3FC6-B896-F917FCBCBA9E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10409128" y="2498751"/>
            <a:ext cx="12504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7" name="Straight Connector 1076">
            <a:extLst>
              <a:ext uri="{FF2B5EF4-FFF2-40B4-BE49-F238E27FC236}">
                <a16:creationId xmlns:a16="http://schemas.microsoft.com/office/drawing/2014/main" id="{85C29FCF-57D6-34A1-B8D7-5A7A694EAE8D}"/>
              </a:ext>
            </a:extLst>
          </p:cNvPr>
          <p:cNvCxnSpPr>
            <a:cxnSpLocks/>
            <a:endCxn id="42" idx="1"/>
          </p:cNvCxnSpPr>
          <p:nvPr/>
        </p:nvCxnSpPr>
        <p:spPr>
          <a:xfrm>
            <a:off x="10407136" y="2917740"/>
            <a:ext cx="1270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78" name="Straight Connector 1077">
            <a:extLst>
              <a:ext uri="{FF2B5EF4-FFF2-40B4-BE49-F238E27FC236}">
                <a16:creationId xmlns:a16="http://schemas.microsoft.com/office/drawing/2014/main" id="{234A3F4E-7508-6264-3007-9FB71F76C0F6}"/>
              </a:ext>
            </a:extLst>
          </p:cNvPr>
          <p:cNvCxnSpPr>
            <a:cxnSpLocks/>
            <a:endCxn id="40" idx="1"/>
          </p:cNvCxnSpPr>
          <p:nvPr/>
        </p:nvCxnSpPr>
        <p:spPr>
          <a:xfrm>
            <a:off x="10420695" y="3868430"/>
            <a:ext cx="1270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87" name="Straight Connector 1086">
            <a:extLst>
              <a:ext uri="{FF2B5EF4-FFF2-40B4-BE49-F238E27FC236}">
                <a16:creationId xmlns:a16="http://schemas.microsoft.com/office/drawing/2014/main" id="{5910D7E3-6283-AD0A-A56A-76F1DA63BC6F}"/>
              </a:ext>
            </a:extLst>
          </p:cNvPr>
          <p:cNvCxnSpPr>
            <a:cxnSpLocks/>
          </p:cNvCxnSpPr>
          <p:nvPr/>
        </p:nvCxnSpPr>
        <p:spPr>
          <a:xfrm>
            <a:off x="10407136" y="2101335"/>
            <a:ext cx="13419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43AE591C-C598-AA76-6923-346FCE5EC416}"/>
              </a:ext>
            </a:extLst>
          </p:cNvPr>
          <p:cNvCxnSpPr>
            <a:cxnSpLocks/>
          </p:cNvCxnSpPr>
          <p:nvPr/>
        </p:nvCxnSpPr>
        <p:spPr>
          <a:xfrm>
            <a:off x="10577328" y="4868024"/>
            <a:ext cx="23291" cy="165493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0" name="Straight Connector 199">
            <a:extLst>
              <a:ext uri="{FF2B5EF4-FFF2-40B4-BE49-F238E27FC236}">
                <a16:creationId xmlns:a16="http://schemas.microsoft.com/office/drawing/2014/main" id="{6FB15A6C-48B1-F1C6-B7A5-600DF9CD4C88}"/>
              </a:ext>
            </a:extLst>
          </p:cNvPr>
          <p:cNvCxnSpPr>
            <a:cxnSpLocks/>
            <a:endCxn id="73" idx="1"/>
          </p:cNvCxnSpPr>
          <p:nvPr/>
        </p:nvCxnSpPr>
        <p:spPr>
          <a:xfrm>
            <a:off x="10600619" y="6511392"/>
            <a:ext cx="2233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B5D763DC-1C51-5538-1D94-0697882189BE}"/>
              </a:ext>
            </a:extLst>
          </p:cNvPr>
          <p:cNvCxnSpPr>
            <a:cxnSpLocks/>
            <a:endCxn id="74" idx="1"/>
          </p:cNvCxnSpPr>
          <p:nvPr/>
        </p:nvCxnSpPr>
        <p:spPr>
          <a:xfrm>
            <a:off x="10588973" y="6109224"/>
            <a:ext cx="21317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9E81198A-AA66-1FA8-8E0E-EFF752D9E7B3}"/>
              </a:ext>
            </a:extLst>
          </p:cNvPr>
          <p:cNvCxnSpPr>
            <a:cxnSpLocks/>
            <a:endCxn id="37" idx="1"/>
          </p:cNvCxnSpPr>
          <p:nvPr/>
        </p:nvCxnSpPr>
        <p:spPr>
          <a:xfrm>
            <a:off x="10588973" y="5678527"/>
            <a:ext cx="20321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F3CEA992-43DD-29D6-38C9-90C5EEEB21FB}"/>
              </a:ext>
            </a:extLst>
          </p:cNvPr>
          <p:cNvCxnSpPr>
            <a:cxnSpLocks/>
            <a:endCxn id="72" idx="1"/>
          </p:cNvCxnSpPr>
          <p:nvPr/>
        </p:nvCxnSpPr>
        <p:spPr>
          <a:xfrm>
            <a:off x="10577328" y="5241464"/>
            <a:ext cx="21485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D01435B1-CA16-7A68-88F4-7F105BAC97E9}"/>
              </a:ext>
            </a:extLst>
          </p:cNvPr>
          <p:cNvCxnSpPr>
            <a:cxnSpLocks/>
          </p:cNvCxnSpPr>
          <p:nvPr/>
        </p:nvCxnSpPr>
        <p:spPr>
          <a:xfrm>
            <a:off x="3462836" y="1909614"/>
            <a:ext cx="5217" cy="342231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C4D39A06-7B47-DDD2-4D6C-8755E4918690}"/>
              </a:ext>
            </a:extLst>
          </p:cNvPr>
          <p:cNvCxnSpPr>
            <a:cxnSpLocks/>
            <a:endCxn id="71" idx="1"/>
          </p:cNvCxnSpPr>
          <p:nvPr/>
        </p:nvCxnSpPr>
        <p:spPr>
          <a:xfrm flipV="1">
            <a:off x="3464535" y="2069447"/>
            <a:ext cx="250056" cy="3192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587292CE-47A2-D67B-B7AD-F3AD04AC08BF}"/>
              </a:ext>
            </a:extLst>
          </p:cNvPr>
          <p:cNvCxnSpPr>
            <a:cxnSpLocks/>
          </p:cNvCxnSpPr>
          <p:nvPr/>
        </p:nvCxnSpPr>
        <p:spPr>
          <a:xfrm>
            <a:off x="3780641" y="2177658"/>
            <a:ext cx="0" cy="230449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F9F7B8BB-A0EF-DAD7-1F86-53DE427E989E}"/>
              </a:ext>
            </a:extLst>
          </p:cNvPr>
          <p:cNvCxnSpPr>
            <a:cxnSpLocks/>
          </p:cNvCxnSpPr>
          <p:nvPr/>
        </p:nvCxnSpPr>
        <p:spPr>
          <a:xfrm flipV="1">
            <a:off x="3773091" y="2409093"/>
            <a:ext cx="235729" cy="29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8" name="Straight Connector 247">
            <a:extLst>
              <a:ext uri="{FF2B5EF4-FFF2-40B4-BE49-F238E27FC236}">
                <a16:creationId xmlns:a16="http://schemas.microsoft.com/office/drawing/2014/main" id="{EDCB622C-726B-AE0A-3089-8816382395A3}"/>
              </a:ext>
            </a:extLst>
          </p:cNvPr>
          <p:cNvCxnSpPr>
            <a:cxnSpLocks/>
          </p:cNvCxnSpPr>
          <p:nvPr/>
        </p:nvCxnSpPr>
        <p:spPr>
          <a:xfrm>
            <a:off x="3469770" y="2808474"/>
            <a:ext cx="7948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BCC5CEEE-1EAA-0478-63B0-B3BF2954BD3E}"/>
              </a:ext>
            </a:extLst>
          </p:cNvPr>
          <p:cNvCxnSpPr>
            <a:cxnSpLocks/>
          </p:cNvCxnSpPr>
          <p:nvPr/>
        </p:nvCxnSpPr>
        <p:spPr>
          <a:xfrm flipV="1">
            <a:off x="3470726" y="3358191"/>
            <a:ext cx="67484" cy="292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4122A10C-117E-A6B1-BAB2-0EE930B4817C}"/>
              </a:ext>
            </a:extLst>
          </p:cNvPr>
          <p:cNvCxnSpPr>
            <a:cxnSpLocks/>
          </p:cNvCxnSpPr>
          <p:nvPr/>
        </p:nvCxnSpPr>
        <p:spPr>
          <a:xfrm>
            <a:off x="3469770" y="3728546"/>
            <a:ext cx="8982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711E1F9B-C8FC-62E8-7E33-F9A158A6B0D6}"/>
              </a:ext>
            </a:extLst>
          </p:cNvPr>
          <p:cNvCxnSpPr>
            <a:cxnSpLocks/>
          </p:cNvCxnSpPr>
          <p:nvPr/>
        </p:nvCxnSpPr>
        <p:spPr>
          <a:xfrm>
            <a:off x="3462836" y="4115277"/>
            <a:ext cx="809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970BF443-FABB-ED10-5665-6DB6B4E83908}"/>
              </a:ext>
            </a:extLst>
          </p:cNvPr>
          <p:cNvCxnSpPr>
            <a:cxnSpLocks/>
            <a:endCxn id="69" idx="1"/>
          </p:cNvCxnSpPr>
          <p:nvPr/>
        </p:nvCxnSpPr>
        <p:spPr>
          <a:xfrm>
            <a:off x="3473507" y="4476044"/>
            <a:ext cx="73300" cy="194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DDD41CDF-073A-494D-4C48-725F69FE05BF}"/>
              </a:ext>
            </a:extLst>
          </p:cNvPr>
          <p:cNvCxnSpPr>
            <a:cxnSpLocks/>
          </p:cNvCxnSpPr>
          <p:nvPr/>
        </p:nvCxnSpPr>
        <p:spPr>
          <a:xfrm>
            <a:off x="3469770" y="4890201"/>
            <a:ext cx="647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961ED275-CE76-5D53-A769-460BA78F3A0D}"/>
              </a:ext>
            </a:extLst>
          </p:cNvPr>
          <p:cNvCxnSpPr>
            <a:cxnSpLocks/>
          </p:cNvCxnSpPr>
          <p:nvPr/>
        </p:nvCxnSpPr>
        <p:spPr>
          <a:xfrm>
            <a:off x="3469770" y="5331933"/>
            <a:ext cx="4534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CD3617A4-BB21-8FA7-364C-D18F446AF682}"/>
              </a:ext>
            </a:extLst>
          </p:cNvPr>
          <p:cNvCxnSpPr>
            <a:cxnSpLocks/>
          </p:cNvCxnSpPr>
          <p:nvPr/>
        </p:nvCxnSpPr>
        <p:spPr>
          <a:xfrm>
            <a:off x="4720798" y="5317122"/>
            <a:ext cx="28793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7498DCD5-03E2-D753-1230-2C113DDBFE8F}"/>
              </a:ext>
            </a:extLst>
          </p:cNvPr>
          <p:cNvCxnSpPr>
            <a:cxnSpLocks/>
          </p:cNvCxnSpPr>
          <p:nvPr/>
        </p:nvCxnSpPr>
        <p:spPr>
          <a:xfrm>
            <a:off x="5008728" y="5317122"/>
            <a:ext cx="0" cy="775642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7EF12788-1DBC-FF68-9F75-12DCB8463430}"/>
              </a:ext>
            </a:extLst>
          </p:cNvPr>
          <p:cNvCxnSpPr>
            <a:cxnSpLocks/>
          </p:cNvCxnSpPr>
          <p:nvPr/>
        </p:nvCxnSpPr>
        <p:spPr>
          <a:xfrm>
            <a:off x="4473678" y="5740989"/>
            <a:ext cx="5350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7" name="Straight Connector 286">
            <a:extLst>
              <a:ext uri="{FF2B5EF4-FFF2-40B4-BE49-F238E27FC236}">
                <a16:creationId xmlns:a16="http://schemas.microsoft.com/office/drawing/2014/main" id="{4F38FB33-E0B3-CD6B-6C9C-FDD3156C9D0A}"/>
              </a:ext>
            </a:extLst>
          </p:cNvPr>
          <p:cNvCxnSpPr>
            <a:cxnSpLocks/>
          </p:cNvCxnSpPr>
          <p:nvPr/>
        </p:nvCxnSpPr>
        <p:spPr>
          <a:xfrm>
            <a:off x="4482025" y="6092764"/>
            <a:ext cx="5267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8AE58808-9E6E-8A1B-4733-3D961886048F}"/>
              </a:ext>
            </a:extLst>
          </p:cNvPr>
          <p:cNvCxnSpPr>
            <a:cxnSpLocks/>
          </p:cNvCxnSpPr>
          <p:nvPr/>
        </p:nvCxnSpPr>
        <p:spPr>
          <a:xfrm>
            <a:off x="8743455" y="2563002"/>
            <a:ext cx="0" cy="2212723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2B561F76-A96B-A238-D2BA-65B5E494DF25}"/>
              </a:ext>
            </a:extLst>
          </p:cNvPr>
          <p:cNvCxnSpPr>
            <a:cxnSpLocks/>
            <a:stCxn id="82" idx="3"/>
          </p:cNvCxnSpPr>
          <p:nvPr/>
        </p:nvCxnSpPr>
        <p:spPr>
          <a:xfrm>
            <a:off x="5292069" y="592258"/>
            <a:ext cx="9670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0BEAE77C-80A3-B601-E8DD-219E4D10477F}"/>
              </a:ext>
            </a:extLst>
          </p:cNvPr>
          <p:cNvCxnSpPr>
            <a:cxnSpLocks/>
          </p:cNvCxnSpPr>
          <p:nvPr/>
        </p:nvCxnSpPr>
        <p:spPr>
          <a:xfrm>
            <a:off x="6154673" y="1930015"/>
            <a:ext cx="0" cy="293430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9B301A1-6BC0-CA83-9439-528F7A37A316}"/>
              </a:ext>
            </a:extLst>
          </p:cNvPr>
          <p:cNvCxnSpPr>
            <a:cxnSpLocks/>
          </p:cNvCxnSpPr>
          <p:nvPr/>
        </p:nvCxnSpPr>
        <p:spPr>
          <a:xfrm>
            <a:off x="6154667" y="2223445"/>
            <a:ext cx="239415" cy="1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86EE2C-7DFA-E711-D48E-79966E17BBE3}"/>
              </a:ext>
            </a:extLst>
          </p:cNvPr>
          <p:cNvSpPr txBox="1"/>
          <p:nvPr/>
        </p:nvSpPr>
        <p:spPr>
          <a:xfrm>
            <a:off x="10543669" y="3478436"/>
            <a:ext cx="1101825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HR Representative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BD28CAE-864A-47DF-9807-743AA277BE41}"/>
              </a:ext>
            </a:extLst>
          </p:cNvPr>
          <p:cNvCxnSpPr>
            <a:cxnSpLocks/>
          </p:cNvCxnSpPr>
          <p:nvPr/>
        </p:nvCxnSpPr>
        <p:spPr>
          <a:xfrm>
            <a:off x="10420695" y="3594240"/>
            <a:ext cx="125047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29CE98D-1A0C-73B3-FF8A-C737FBB67D50}"/>
              </a:ext>
            </a:extLst>
          </p:cNvPr>
          <p:cNvSpPr txBox="1"/>
          <p:nvPr/>
        </p:nvSpPr>
        <p:spPr>
          <a:xfrm>
            <a:off x="10534174" y="4385758"/>
            <a:ext cx="1484422" cy="215444"/>
          </a:xfrm>
          <a:prstGeom prst="rect">
            <a:avLst/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Budget Fiscal Coordinator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50D27F-F735-7B19-BDBA-E199F1E6BA45}"/>
              </a:ext>
            </a:extLst>
          </p:cNvPr>
          <p:cNvCxnSpPr>
            <a:cxnSpLocks/>
          </p:cNvCxnSpPr>
          <p:nvPr/>
        </p:nvCxnSpPr>
        <p:spPr>
          <a:xfrm>
            <a:off x="10420695" y="4481988"/>
            <a:ext cx="127039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939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21DC88DD62D146A51C183F3D8AB3B0" ma:contentTypeVersion="6" ma:contentTypeDescription="Create a new document." ma:contentTypeScope="" ma:versionID="4b4120f80cffcd5e9e2ad734ed2c9aa2">
  <xsd:schema xmlns:xsd="http://www.w3.org/2001/XMLSchema" xmlns:xs="http://www.w3.org/2001/XMLSchema" xmlns:p="http://schemas.microsoft.com/office/2006/metadata/properties" xmlns:ns2="ea25b67c-8f98-478c-a9a6-d7699a72a5d4" xmlns:ns3="eb74d83c-9a87-4199-ae07-87370534cc67" targetNamespace="http://schemas.microsoft.com/office/2006/metadata/properties" ma:root="true" ma:fieldsID="4be1c23cc33b898c128218f0b6637672" ns2:_="" ns3:_="">
    <xsd:import namespace="ea25b67c-8f98-478c-a9a6-d7699a72a5d4"/>
    <xsd:import namespace="eb74d83c-9a87-4199-ae07-87370534cc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25b67c-8f98-478c-a9a6-d7699a72a5d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74d83c-9a87-4199-ae07-87370534cc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A73435-54F3-4435-9E41-C1363F0D4A79}">
  <ds:schemaRefs>
    <ds:schemaRef ds:uri="ea25b67c-8f98-478c-a9a6-d7699a72a5d4"/>
    <ds:schemaRef ds:uri="eb74d83c-9a87-4199-ae07-87370534cc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DD5F74F-B63F-4959-95C4-B3BAAA3012E3}">
  <ds:schemaRefs>
    <ds:schemaRef ds:uri="http://www.w3.org/XML/1998/namespace"/>
    <ds:schemaRef ds:uri="http://purl.org/dc/dcmitype/"/>
    <ds:schemaRef ds:uri="http://schemas.microsoft.com/office/2006/documentManagement/types"/>
    <ds:schemaRef ds:uri="ea25b67c-8f98-478c-a9a6-d7699a72a5d4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eb74d83c-9a87-4199-ae07-87370534cc67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015D804-6501-433D-B363-7E5F415D4B0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626</Words>
  <Application>Microsoft Office PowerPoint</Application>
  <PresentationFormat>Widescreen</PresentationFormat>
  <Paragraphs>207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Kansas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Alsup</dc:creator>
  <cp:lastModifiedBy>David Alsup</cp:lastModifiedBy>
  <cp:revision>165</cp:revision>
  <cp:lastPrinted>2024-08-12T13:26:29Z</cp:lastPrinted>
  <dcterms:created xsi:type="dcterms:W3CDTF">2024-05-06T14:09:52Z</dcterms:created>
  <dcterms:modified xsi:type="dcterms:W3CDTF">2024-12-19T16:23:17Z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0x010100A821DC88DD62D146A51C183F3D8AB3B0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</Properties>
</file>